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4"/>
  </p:sldMasterIdLst>
  <p:notesMasterIdLst>
    <p:notesMasterId r:id="rId17"/>
  </p:notesMasterIdLst>
  <p:sldIdLst>
    <p:sldId id="256" r:id="rId5"/>
    <p:sldId id="257" r:id="rId6"/>
    <p:sldId id="268" r:id="rId7"/>
    <p:sldId id="259" r:id="rId8"/>
    <p:sldId id="270" r:id="rId9"/>
    <p:sldId id="267" r:id="rId10"/>
    <p:sldId id="271" r:id="rId11"/>
    <p:sldId id="261" r:id="rId12"/>
    <p:sldId id="262" r:id="rId13"/>
    <p:sldId id="263" r:id="rId14"/>
    <p:sldId id="264" r:id="rId15"/>
    <p:sldId id="26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08829-C72A-5FB2-F874-D173B1E0BEA4}" v="262" dt="2024-08-16T09:17:56.538"/>
    <p1510:client id="{D9E16308-EC46-B09A-E923-C53AAC2F1273}" v="3" dt="2024-08-16T13:41:08.5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60" autoAdjust="0"/>
  </p:normalViewPr>
  <p:slideViewPr>
    <p:cSldViewPr snapToGrid="0">
      <p:cViewPr>
        <p:scale>
          <a:sx n="81" d="100"/>
          <a:sy n="81" d="100"/>
        </p:scale>
        <p:origin x="902" y="19"/>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6"/>
    </p:cViewPr>
  </p:sorterViewPr>
  <p:notesViewPr>
    <p:cSldViewPr snapToGrid="0">
      <p:cViewPr varScale="1">
        <p:scale>
          <a:sx n="49" d="100"/>
          <a:sy n="49" d="100"/>
        </p:scale>
        <p:origin x="2740" y="4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152EBA-26D9-4178-A8DE-79DE65289ED0}" type="datetimeFigureOut">
              <a:rPr lang="en-GB" smtClean="0"/>
              <a:t>16/08/2024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AF7515-197B-4F86-A8A0-A4D0D7CF505E}" type="slidenum">
              <a:rPr lang="en-GB" smtClean="0"/>
              <a:t>‹#›</a:t>
            </a:fld>
            <a:endParaRPr lang="en-GB"/>
          </a:p>
        </p:txBody>
      </p:sp>
    </p:spTree>
    <p:extLst>
      <p:ext uri="{BB962C8B-B14F-4D97-AF65-F5344CB8AC3E}">
        <p14:creationId xmlns:p14="http://schemas.microsoft.com/office/powerpoint/2010/main" val="208095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Today we want to say a huge thank you to you all for donating food to Hope Nottingham's food banks.</a:t>
            </a:r>
          </a:p>
          <a:p>
            <a:r>
              <a:rPr lang="en-US" dirty="0">
                <a:ea typeface="Calibri"/>
                <a:cs typeface="Calibri"/>
              </a:rPr>
              <a:t>We're going to tell you a little bit about what food banks do, and where your donated food goes.</a:t>
            </a:r>
          </a:p>
        </p:txBody>
      </p:sp>
      <p:sp>
        <p:nvSpPr>
          <p:cNvPr id="4" name="Slide Number Placeholder 3"/>
          <p:cNvSpPr>
            <a:spLocks noGrp="1"/>
          </p:cNvSpPr>
          <p:nvPr>
            <p:ph type="sldNum" sz="quarter" idx="5"/>
          </p:nvPr>
        </p:nvSpPr>
        <p:spPr/>
        <p:txBody>
          <a:bodyPr/>
          <a:lstStyle/>
          <a:p>
            <a:fld id="{AEAF7515-197B-4F86-A8A0-A4D0D7CF505E}" type="slidenum">
              <a:rPr lang="en-GB" smtClean="0"/>
              <a:t>1</a:t>
            </a:fld>
            <a:endParaRPr lang="en-GB"/>
          </a:p>
        </p:txBody>
      </p:sp>
    </p:spTree>
    <p:extLst>
      <p:ext uri="{BB962C8B-B14F-4D97-AF65-F5344CB8AC3E}">
        <p14:creationId xmlns:p14="http://schemas.microsoft.com/office/powerpoint/2010/main" val="3705833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emergency food parcels provide enough food to provide nutritionally balanced meals for 3 days (for the number of people in the household). However, we are only able to give ambient food (tins and packets), not fresh or frozen foods.</a:t>
            </a:r>
          </a:p>
          <a:p>
            <a:endParaRPr lang="en-US" dirty="0">
              <a:ea typeface="Calibri"/>
              <a:cs typeface="Calibri"/>
            </a:endParaRPr>
          </a:p>
          <a:p>
            <a:r>
              <a:rPr lang="en-US" dirty="0">
                <a:ea typeface="Calibri"/>
                <a:cs typeface="Calibri"/>
              </a:rPr>
              <a:t>Our parcels generally contain:</a:t>
            </a:r>
          </a:p>
          <a:p>
            <a:r>
              <a:rPr lang="en-US" dirty="0">
                <a:ea typeface="Calibri"/>
                <a:cs typeface="Calibri"/>
              </a:rPr>
              <a:t>Tinned soup</a:t>
            </a:r>
          </a:p>
          <a:p>
            <a:r>
              <a:rPr lang="en-US" dirty="0">
                <a:ea typeface="Calibri"/>
                <a:cs typeface="Calibri"/>
              </a:rPr>
              <a:t>Tinned meat (e.g. corned beef, ham, stewed steak, curry, </a:t>
            </a:r>
            <a:r>
              <a:rPr lang="en-US" dirty="0" err="1">
                <a:ea typeface="Calibri"/>
                <a:cs typeface="Calibri"/>
              </a:rPr>
              <a:t>chilli</a:t>
            </a:r>
            <a:r>
              <a:rPr lang="en-US" dirty="0">
                <a:ea typeface="Calibri"/>
                <a:cs typeface="Calibri"/>
              </a:rPr>
              <a:t>, meatballs </a:t>
            </a:r>
            <a:r>
              <a:rPr lang="en-US" dirty="0" err="1">
                <a:ea typeface="Calibri"/>
                <a:cs typeface="Calibri"/>
              </a:rPr>
              <a:t>etc</a:t>
            </a:r>
            <a:r>
              <a:rPr lang="en-US" dirty="0">
                <a:ea typeface="Calibri"/>
                <a:cs typeface="Calibri"/>
              </a:rPr>
              <a:t>)</a:t>
            </a:r>
          </a:p>
          <a:p>
            <a:r>
              <a:rPr lang="en-US" dirty="0">
                <a:ea typeface="Calibri"/>
                <a:cs typeface="Calibri"/>
              </a:rPr>
              <a:t>Tinned fish </a:t>
            </a:r>
          </a:p>
          <a:p>
            <a:r>
              <a:rPr lang="en-US" dirty="0">
                <a:ea typeface="Calibri"/>
                <a:cs typeface="Calibri"/>
              </a:rPr>
              <a:t>Tinned potatoes or instant mash</a:t>
            </a:r>
          </a:p>
          <a:p>
            <a:r>
              <a:rPr lang="en-US" dirty="0">
                <a:ea typeface="Calibri"/>
                <a:cs typeface="Calibri"/>
              </a:rPr>
              <a:t>Tinned vegetables</a:t>
            </a:r>
          </a:p>
          <a:p>
            <a:r>
              <a:rPr lang="en-US" dirty="0">
                <a:ea typeface="Calibri"/>
                <a:cs typeface="Calibri"/>
              </a:rPr>
              <a:t>Tinned baked beans and/or spaghetti</a:t>
            </a:r>
          </a:p>
          <a:p>
            <a:r>
              <a:rPr lang="en-US" dirty="0">
                <a:ea typeface="Calibri"/>
                <a:cs typeface="Calibri"/>
              </a:rPr>
              <a:t>Pasta and/or rice</a:t>
            </a:r>
          </a:p>
          <a:p>
            <a:r>
              <a:rPr lang="en-US" dirty="0">
                <a:ea typeface="Calibri"/>
                <a:cs typeface="Calibri"/>
              </a:rPr>
              <a:t>Jars of pasta sauce and/or tinned tomatoes</a:t>
            </a:r>
          </a:p>
          <a:p>
            <a:r>
              <a:rPr lang="en-US" dirty="0">
                <a:ea typeface="Calibri"/>
                <a:cs typeface="Calibri"/>
              </a:rPr>
              <a:t>Tinned fruit</a:t>
            </a:r>
          </a:p>
          <a:p>
            <a:r>
              <a:rPr lang="en-US" dirty="0">
                <a:ea typeface="Calibri"/>
                <a:cs typeface="Calibri"/>
              </a:rPr>
              <a:t>Custard and/or rice pudding</a:t>
            </a:r>
          </a:p>
          <a:p>
            <a:r>
              <a:rPr lang="en-US" dirty="0">
                <a:ea typeface="Calibri"/>
                <a:cs typeface="Calibri"/>
              </a:rPr>
              <a:t>Biscuits</a:t>
            </a:r>
          </a:p>
          <a:p>
            <a:r>
              <a:rPr lang="en-US" dirty="0">
                <a:ea typeface="Calibri"/>
                <a:cs typeface="Calibri"/>
              </a:rPr>
              <a:t>Jam</a:t>
            </a:r>
          </a:p>
          <a:p>
            <a:r>
              <a:rPr lang="en-US" dirty="0">
                <a:ea typeface="Calibri"/>
                <a:cs typeface="Calibri"/>
              </a:rPr>
              <a:t>Breakfast cereal/porridge</a:t>
            </a:r>
          </a:p>
          <a:p>
            <a:r>
              <a:rPr lang="en-US" dirty="0">
                <a:ea typeface="Calibri"/>
                <a:cs typeface="Calibri"/>
              </a:rPr>
              <a:t>Tea or coffee</a:t>
            </a:r>
          </a:p>
          <a:p>
            <a:r>
              <a:rPr lang="en-US" dirty="0">
                <a:ea typeface="Calibri"/>
                <a:cs typeface="Calibri"/>
              </a:rPr>
              <a:t>Juice or squash</a:t>
            </a:r>
          </a:p>
          <a:p>
            <a:r>
              <a:rPr lang="en-US" dirty="0">
                <a:ea typeface="Calibri"/>
                <a:cs typeface="Calibri"/>
              </a:rPr>
              <a:t>Snacks (e.g. chocolate/crisps/cereal bars)</a:t>
            </a:r>
          </a:p>
          <a:p>
            <a:endParaRPr lang="en-US" dirty="0">
              <a:ea typeface="Calibri"/>
              <a:cs typeface="Calibri"/>
            </a:endParaRPr>
          </a:p>
          <a:p>
            <a:r>
              <a:rPr lang="en-US" dirty="0">
                <a:ea typeface="Calibri"/>
                <a:cs typeface="Calibri"/>
              </a:rPr>
              <a:t>We are also sometimes able to provide toiletries such as shampoo, shower gel, soap, toothpaste and sanitary towels.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AF7515-197B-4F86-A8A0-A4D0D7CF505E}" type="slidenum">
              <a:rPr lang="en-GB" smtClean="0"/>
              <a:t>10</a:t>
            </a:fld>
            <a:endParaRPr lang="en-GB"/>
          </a:p>
        </p:txBody>
      </p:sp>
    </p:spTree>
    <p:extLst>
      <p:ext uri="{BB962C8B-B14F-4D97-AF65-F5344CB8AC3E}">
        <p14:creationId xmlns:p14="http://schemas.microsoft.com/office/powerpoint/2010/main" val="1856974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Hope Nottingham's vision  is to "Inspire and grow communities of Hope". </a:t>
            </a:r>
          </a:p>
          <a:p>
            <a:r>
              <a:rPr lang="en-US" dirty="0">
                <a:ea typeface="Calibri"/>
                <a:cs typeface="Calibri"/>
              </a:rPr>
              <a:t>Giving hope to people is something we can all do – whether we are in a position where we are able to donate or not.</a:t>
            </a:r>
          </a:p>
          <a:p>
            <a:r>
              <a:rPr lang="en-US" dirty="0">
                <a:ea typeface="Calibri"/>
                <a:cs typeface="Calibri"/>
              </a:rPr>
              <a:t>Kindness, showing we care, looking out for others and helping people all helps bring hope to those who need it.</a:t>
            </a:r>
          </a:p>
          <a:p>
            <a:r>
              <a:rPr lang="en-US" dirty="0">
                <a:ea typeface="Calibri"/>
                <a:cs typeface="Calibri"/>
              </a:rPr>
              <a:t>Thank you for being part of growing communities of Hope across Nottingham!</a:t>
            </a:r>
          </a:p>
        </p:txBody>
      </p:sp>
      <p:sp>
        <p:nvSpPr>
          <p:cNvPr id="4" name="Slide Number Placeholder 3"/>
          <p:cNvSpPr>
            <a:spLocks noGrp="1"/>
          </p:cNvSpPr>
          <p:nvPr>
            <p:ph type="sldNum" sz="quarter" idx="5"/>
          </p:nvPr>
        </p:nvSpPr>
        <p:spPr/>
        <p:txBody>
          <a:bodyPr/>
          <a:lstStyle/>
          <a:p>
            <a:fld id="{AEAF7515-197B-4F86-A8A0-A4D0D7CF505E}" type="slidenum">
              <a:rPr lang="en-GB" smtClean="0"/>
              <a:t>11</a:t>
            </a:fld>
            <a:endParaRPr lang="en-GB"/>
          </a:p>
        </p:txBody>
      </p:sp>
    </p:spTree>
    <p:extLst>
      <p:ext uri="{BB962C8B-B14F-4D97-AF65-F5344CB8AC3E}">
        <p14:creationId xmlns:p14="http://schemas.microsoft.com/office/powerpoint/2010/main" val="12344747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 want to say another huge thank you to everyone for the donations you have given. Whether it is a box load or just one tin, every donation makes a real difference – and we wouldn't be to help people without your support. Thank you.</a:t>
            </a:r>
          </a:p>
        </p:txBody>
      </p:sp>
      <p:sp>
        <p:nvSpPr>
          <p:cNvPr id="4" name="Slide Number Placeholder 3"/>
          <p:cNvSpPr>
            <a:spLocks noGrp="1"/>
          </p:cNvSpPr>
          <p:nvPr>
            <p:ph type="sldNum" sz="quarter" idx="5"/>
          </p:nvPr>
        </p:nvSpPr>
        <p:spPr/>
        <p:txBody>
          <a:bodyPr/>
          <a:lstStyle/>
          <a:p>
            <a:fld id="{AEAF7515-197B-4F86-A8A0-A4D0D7CF505E}" type="slidenum">
              <a:rPr lang="en-GB" smtClean="0"/>
              <a:t>12</a:t>
            </a:fld>
            <a:endParaRPr lang="en-GB"/>
          </a:p>
        </p:txBody>
      </p:sp>
    </p:spTree>
    <p:extLst>
      <p:ext uri="{BB962C8B-B14F-4D97-AF65-F5344CB8AC3E}">
        <p14:creationId xmlns:p14="http://schemas.microsoft.com/office/powerpoint/2010/main" val="22827131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Have you ever felt hungry?</a:t>
            </a:r>
          </a:p>
          <a:p>
            <a:r>
              <a:rPr lang="en-US" dirty="0">
                <a:ea typeface="Calibri"/>
                <a:cs typeface="Calibri"/>
              </a:rPr>
              <a:t>What does it feel like? How does it affect you? (Grumpy? Unable to concentrate?)</a:t>
            </a:r>
          </a:p>
          <a:p>
            <a:r>
              <a:rPr lang="en-US" dirty="0">
                <a:ea typeface="Calibri"/>
                <a:cs typeface="Calibri"/>
              </a:rPr>
              <a:t>Sadly, there a people in our communities who go hungry a lot. Some people may not have enough money to afford the food they need. This may mean they have to regularly miss meals or not spend money on other things they need, such as heating, so they can buy food instead.</a:t>
            </a:r>
          </a:p>
        </p:txBody>
      </p:sp>
      <p:sp>
        <p:nvSpPr>
          <p:cNvPr id="4" name="Slide Number Placeholder 3"/>
          <p:cNvSpPr>
            <a:spLocks noGrp="1"/>
          </p:cNvSpPr>
          <p:nvPr>
            <p:ph type="sldNum" sz="quarter" idx="5"/>
          </p:nvPr>
        </p:nvSpPr>
        <p:spPr/>
        <p:txBody>
          <a:bodyPr/>
          <a:lstStyle/>
          <a:p>
            <a:fld id="{AEAF7515-197B-4F86-A8A0-A4D0D7CF505E}" type="slidenum">
              <a:rPr lang="en-GB" smtClean="0"/>
              <a:t>2</a:t>
            </a:fld>
            <a:endParaRPr lang="en-GB"/>
          </a:p>
        </p:txBody>
      </p:sp>
    </p:spTree>
    <p:extLst>
      <p:ext uri="{BB962C8B-B14F-4D97-AF65-F5344CB8AC3E}">
        <p14:creationId xmlns:p14="http://schemas.microsoft.com/office/powerpoint/2010/main" val="42420192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Hope Nottingham is a charity that runs food banks across Nottingham. We have 14 food banks that serve local communities across the city.</a:t>
            </a:r>
          </a:p>
          <a:p>
            <a:r>
              <a:rPr lang="en-US" dirty="0">
                <a:ea typeface="Calibri"/>
                <a:cs typeface="Calibri"/>
              </a:rPr>
              <a:t>These are located in Aspley, Beeston, Bilborough, Broxtowe, Carlton, Chilwell, Meadows, </a:t>
            </a:r>
            <a:r>
              <a:rPr lang="en-US" dirty="0" err="1">
                <a:ea typeface="Calibri"/>
                <a:cs typeface="Calibri"/>
              </a:rPr>
              <a:t>Netherfield</a:t>
            </a:r>
            <a:r>
              <a:rPr lang="en-US" dirty="0">
                <a:ea typeface="Calibri"/>
                <a:cs typeface="Calibri"/>
              </a:rPr>
              <a:t>, Radford Arboretum, Radford Bobber's Mill, </a:t>
            </a:r>
            <a:r>
              <a:rPr lang="en-US" dirty="0" err="1">
                <a:ea typeface="Calibri"/>
                <a:cs typeface="Calibri"/>
              </a:rPr>
              <a:t>Sneinton</a:t>
            </a:r>
            <a:r>
              <a:rPr lang="en-US" dirty="0">
                <a:ea typeface="Calibri"/>
                <a:cs typeface="Calibri"/>
              </a:rPr>
              <a:t>, Stapleford Haven, Stapleford Montrose Court, and Wollaton.</a:t>
            </a:r>
          </a:p>
          <a:p>
            <a:r>
              <a:rPr lang="en-US" dirty="0">
                <a:ea typeface="Calibri"/>
                <a:cs typeface="Calibri"/>
              </a:rPr>
              <a:t>We are part of the Trussell Trust network which also supports other food banks in Nottingham and right across the UK.</a:t>
            </a:r>
          </a:p>
        </p:txBody>
      </p:sp>
      <p:sp>
        <p:nvSpPr>
          <p:cNvPr id="4" name="Slide Number Placeholder 3"/>
          <p:cNvSpPr>
            <a:spLocks noGrp="1"/>
          </p:cNvSpPr>
          <p:nvPr>
            <p:ph type="sldNum" sz="quarter" idx="5"/>
          </p:nvPr>
        </p:nvSpPr>
        <p:spPr/>
        <p:txBody>
          <a:bodyPr/>
          <a:lstStyle/>
          <a:p>
            <a:fld id="{AEAF7515-197B-4F86-A8A0-A4D0D7CF505E}" type="slidenum">
              <a:rPr lang="en-GB" smtClean="0"/>
              <a:t>3</a:t>
            </a:fld>
            <a:endParaRPr lang="en-GB"/>
          </a:p>
        </p:txBody>
      </p:sp>
    </p:spTree>
    <p:extLst>
      <p:ext uri="{BB962C8B-B14F-4D97-AF65-F5344CB8AC3E}">
        <p14:creationId xmlns:p14="http://schemas.microsoft.com/office/powerpoint/2010/main" val="2017723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ea typeface="Calibri"/>
                <a:cs typeface="Calibri"/>
              </a:rPr>
              <a:t>Food banks provide an emergency food parcel to people who are struggling to afford food.</a:t>
            </a:r>
            <a:endParaRPr lang="en-GB" dirty="0"/>
          </a:p>
        </p:txBody>
      </p:sp>
      <p:sp>
        <p:nvSpPr>
          <p:cNvPr id="4" name="Slide Number Placeholder 3"/>
          <p:cNvSpPr>
            <a:spLocks noGrp="1"/>
          </p:cNvSpPr>
          <p:nvPr>
            <p:ph type="sldNum" sz="quarter" idx="5"/>
          </p:nvPr>
        </p:nvSpPr>
        <p:spPr/>
        <p:txBody>
          <a:bodyPr/>
          <a:lstStyle/>
          <a:p>
            <a:fld id="{AEAF7515-197B-4F86-A8A0-A4D0D7CF505E}" type="slidenum">
              <a:rPr lang="en-GB" smtClean="0"/>
              <a:t>4</a:t>
            </a:fld>
            <a:endParaRPr lang="en-GB"/>
          </a:p>
        </p:txBody>
      </p:sp>
    </p:spTree>
    <p:extLst>
      <p:ext uri="{BB962C8B-B14F-4D97-AF65-F5344CB8AC3E}">
        <p14:creationId xmlns:p14="http://schemas.microsoft.com/office/powerpoint/2010/main" val="23486860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Our food banks also provide somewhere people can talk about what they're going through. Our volunteers will be able to signpost people to other help that is available such as advice services or local support groups.</a:t>
            </a:r>
          </a:p>
        </p:txBody>
      </p:sp>
      <p:sp>
        <p:nvSpPr>
          <p:cNvPr id="4" name="Slide Number Placeholder 3"/>
          <p:cNvSpPr>
            <a:spLocks noGrp="1"/>
          </p:cNvSpPr>
          <p:nvPr>
            <p:ph type="sldNum" sz="quarter" idx="5"/>
          </p:nvPr>
        </p:nvSpPr>
        <p:spPr/>
        <p:txBody>
          <a:bodyPr/>
          <a:lstStyle/>
          <a:p>
            <a:fld id="{AEAF7515-197B-4F86-A8A0-A4D0D7CF505E}" type="slidenum">
              <a:rPr lang="en-GB" smtClean="0"/>
              <a:t>5</a:t>
            </a:fld>
            <a:endParaRPr lang="en-GB"/>
          </a:p>
        </p:txBody>
      </p:sp>
    </p:spTree>
    <p:extLst>
      <p:ext uri="{BB962C8B-B14F-4D97-AF65-F5344CB8AC3E}">
        <p14:creationId xmlns:p14="http://schemas.microsoft.com/office/powerpoint/2010/main" val="3559718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People access food bank help for many reasons and we see people from all sorts of backgrounds and situations.</a:t>
            </a:r>
          </a:p>
          <a:p>
            <a:r>
              <a:rPr lang="en-US" dirty="0">
                <a:ea typeface="Calibri"/>
                <a:cs typeface="Calibri"/>
              </a:rPr>
              <a:t>It may be that someone has lost their job or is unable to work due to illness or disability. It may be that someone can't afford to pay bills or is in debt. It may be that people are struggling with personal situations such as homelessness, addiction or mental health issues.</a:t>
            </a:r>
          </a:p>
          <a:p>
            <a:r>
              <a:rPr lang="en-US" dirty="0">
                <a:ea typeface="Calibri"/>
                <a:cs typeface="Calibri"/>
              </a:rPr>
              <a:t>Every situation is different – but we welcome everyone who needs our help.</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AEAF7515-197B-4F86-A8A0-A4D0D7CF505E}" type="slidenum">
              <a:rPr lang="en-GB" smtClean="0"/>
              <a:t>6</a:t>
            </a:fld>
            <a:endParaRPr lang="en-GB"/>
          </a:p>
        </p:txBody>
      </p:sp>
    </p:spTree>
    <p:extLst>
      <p:ext uri="{BB962C8B-B14F-4D97-AF65-F5344CB8AC3E}">
        <p14:creationId xmlns:p14="http://schemas.microsoft.com/office/powerpoint/2010/main" val="881419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People who need a food parcel are referred to the food bank by a support worker who knows about their situation and is helping them with what they are going through. People will get a food parcel to help them in the short term, and will be supported so their situation improves – hopefully meaning they will be less likely to need food parcels in the future.</a:t>
            </a:r>
          </a:p>
        </p:txBody>
      </p:sp>
      <p:sp>
        <p:nvSpPr>
          <p:cNvPr id="4" name="Slide Number Placeholder 3"/>
          <p:cNvSpPr>
            <a:spLocks noGrp="1"/>
          </p:cNvSpPr>
          <p:nvPr>
            <p:ph type="sldNum" sz="quarter" idx="5"/>
          </p:nvPr>
        </p:nvSpPr>
        <p:spPr/>
        <p:txBody>
          <a:bodyPr/>
          <a:lstStyle/>
          <a:p>
            <a:fld id="{AEAF7515-197B-4F86-A8A0-A4D0D7CF505E}" type="slidenum">
              <a:rPr lang="en-GB" smtClean="0"/>
              <a:t>7</a:t>
            </a:fld>
            <a:endParaRPr lang="en-GB"/>
          </a:p>
        </p:txBody>
      </p:sp>
    </p:spTree>
    <p:extLst>
      <p:ext uri="{BB962C8B-B14F-4D97-AF65-F5344CB8AC3E}">
        <p14:creationId xmlns:p14="http://schemas.microsoft.com/office/powerpoint/2010/main" val="8244366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Hope Nottingham is a charity. We are only able to give out emergency food parcels thanks to local people generously donating to us. </a:t>
            </a:r>
          </a:p>
          <a:p>
            <a:r>
              <a:rPr lang="en-US" dirty="0">
                <a:ea typeface="Calibri"/>
                <a:cs typeface="Calibri"/>
              </a:rPr>
              <a:t>Most of out donations come from people putting</a:t>
            </a:r>
            <a:r>
              <a:rPr lang="en-US">
                <a:ea typeface="Calibri"/>
                <a:cs typeface="Calibri"/>
              </a:rPr>
              <a:t> food in donation points in their local supermarket; collections from local churches; collections and donations from local schools; local businesses and community groups; and individual local people.</a:t>
            </a:r>
          </a:p>
        </p:txBody>
      </p:sp>
      <p:sp>
        <p:nvSpPr>
          <p:cNvPr id="4" name="Slide Number Placeholder 3"/>
          <p:cNvSpPr>
            <a:spLocks noGrp="1"/>
          </p:cNvSpPr>
          <p:nvPr>
            <p:ph type="sldNum" sz="quarter" idx="5"/>
          </p:nvPr>
        </p:nvSpPr>
        <p:spPr/>
        <p:txBody>
          <a:bodyPr/>
          <a:lstStyle/>
          <a:p>
            <a:fld id="{AEAF7515-197B-4F86-A8A0-A4D0D7CF505E}" type="slidenum">
              <a:rPr lang="en-GB" smtClean="0"/>
              <a:t>8</a:t>
            </a:fld>
            <a:endParaRPr lang="en-GB"/>
          </a:p>
        </p:txBody>
      </p:sp>
    </p:spTree>
    <p:extLst>
      <p:ext uri="{BB962C8B-B14F-4D97-AF65-F5344CB8AC3E}">
        <p14:creationId xmlns:p14="http://schemas.microsoft.com/office/powerpoint/2010/main" val="1280093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food that you and others donate is weighed, sorted, dated and packed into food parcels by volunteers at each of our 14 food banks, ready to give to people who need it. Each parcel is packed according to the number of people in the household. We do our best to cater for different dietary requirements.</a:t>
            </a:r>
          </a:p>
        </p:txBody>
      </p:sp>
      <p:sp>
        <p:nvSpPr>
          <p:cNvPr id="4" name="Slide Number Placeholder 3"/>
          <p:cNvSpPr>
            <a:spLocks noGrp="1"/>
          </p:cNvSpPr>
          <p:nvPr>
            <p:ph type="sldNum" sz="quarter" idx="5"/>
          </p:nvPr>
        </p:nvSpPr>
        <p:spPr/>
        <p:txBody>
          <a:bodyPr/>
          <a:lstStyle/>
          <a:p>
            <a:fld id="{AEAF7515-197B-4F86-A8A0-A4D0D7CF505E}" type="slidenum">
              <a:rPr lang="en-GB" smtClean="0"/>
              <a:t>9</a:t>
            </a:fld>
            <a:endParaRPr lang="en-GB"/>
          </a:p>
        </p:txBody>
      </p:sp>
    </p:spTree>
    <p:extLst>
      <p:ext uri="{BB962C8B-B14F-4D97-AF65-F5344CB8AC3E}">
        <p14:creationId xmlns:p14="http://schemas.microsoft.com/office/powerpoint/2010/main" val="1830762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58621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978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6888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189395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13942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7116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45889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28492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4868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900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635051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8/16/2024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30262277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jp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F77688-747F-4BE9-A31A-EA46B91E00F5}"/>
              </a:ext>
            </a:extLst>
          </p:cNvPr>
          <p:cNvSpPr>
            <a:spLocks noGrp="1"/>
          </p:cNvSpPr>
          <p:nvPr>
            <p:ph type="ctrTitle"/>
          </p:nvPr>
        </p:nvSpPr>
        <p:spPr>
          <a:xfrm>
            <a:off x="719033" y="6079057"/>
            <a:ext cx="11070915" cy="431717"/>
          </a:xfrm>
        </p:spPr>
        <p:txBody>
          <a:bodyPr anchor="b">
            <a:noAutofit/>
          </a:bodyPr>
          <a:lstStyle/>
          <a:p>
            <a:r>
              <a:rPr lang="en-GB" sz="8000" dirty="0">
                <a:solidFill>
                  <a:schemeClr val="tx2"/>
                </a:solidFill>
                <a:latin typeface="Cavolini"/>
                <a:cs typeface="Cavolini"/>
              </a:rPr>
              <a:t>Hope Nottingham</a:t>
            </a:r>
          </a:p>
        </p:txBody>
      </p:sp>
      <p:sp>
        <p:nvSpPr>
          <p:cNvPr id="3" name="Subtitle 2">
            <a:extLst>
              <a:ext uri="{FF2B5EF4-FFF2-40B4-BE49-F238E27FC236}">
                <a16:creationId xmlns:a16="http://schemas.microsoft.com/office/drawing/2014/main" id="{950DA7C4-627F-47B1-BCF0-972D9FA53AB7}"/>
              </a:ext>
            </a:extLst>
          </p:cNvPr>
          <p:cNvSpPr>
            <a:spLocks noGrp="1"/>
          </p:cNvSpPr>
          <p:nvPr>
            <p:ph type="subTitle" idx="1"/>
          </p:nvPr>
        </p:nvSpPr>
        <p:spPr>
          <a:xfrm>
            <a:off x="1661605" y="4601689"/>
            <a:ext cx="9163757" cy="450447"/>
          </a:xfrm>
        </p:spPr>
        <p:txBody>
          <a:bodyPr anchor="ctr">
            <a:noAutofit/>
          </a:bodyPr>
          <a:lstStyle/>
          <a:p>
            <a:r>
              <a:rPr lang="en-GB" sz="4800" dirty="0">
                <a:solidFill>
                  <a:schemeClr val="tx2"/>
                </a:solidFill>
                <a:latin typeface="Cavolini"/>
                <a:cs typeface="Cavolini"/>
              </a:rPr>
              <a:t>A huge thank you from</a:t>
            </a:r>
          </a:p>
        </p:txBody>
      </p:sp>
      <p:grpSp>
        <p:nvGrpSpPr>
          <p:cNvPr id="19" name="Group 18">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20" name="Freeform: Shape 19">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3" name="Freeform: Shape 22">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6" name="Freeform: Shape 25">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Freeform: Shape 28">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circular blue and white logo&#10;&#10;Description automatically generated">
            <a:extLst>
              <a:ext uri="{FF2B5EF4-FFF2-40B4-BE49-F238E27FC236}">
                <a16:creationId xmlns:a16="http://schemas.microsoft.com/office/drawing/2014/main" id="{675A9CA2-D3A5-3788-02B1-A8AC1DE123F6}"/>
              </a:ext>
            </a:extLst>
          </p:cNvPr>
          <p:cNvPicPr>
            <a:picLocks noChangeAspect="1"/>
          </p:cNvPicPr>
          <p:nvPr/>
        </p:nvPicPr>
        <p:blipFill rotWithShape="1">
          <a:blip r:embed="rId3"/>
          <a:srcRect l="770" t="2183" r="-836" b="437"/>
          <a:stretch/>
        </p:blipFill>
        <p:spPr>
          <a:xfrm>
            <a:off x="4044952" y="181195"/>
            <a:ext cx="4232146" cy="4222060"/>
          </a:xfrm>
          <a:prstGeom prst="rect">
            <a:avLst/>
          </a:prstGeom>
        </p:spPr>
      </p:pic>
    </p:spTree>
    <p:extLst>
      <p:ext uri="{BB962C8B-B14F-4D97-AF65-F5344CB8AC3E}">
        <p14:creationId xmlns:p14="http://schemas.microsoft.com/office/powerpoint/2010/main" val="2975171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5752215" y="-543689"/>
            <a:ext cx="6180406" cy="1977101"/>
          </a:xfrm>
        </p:spPr>
        <p:txBody>
          <a:bodyPr>
            <a:noAutofit/>
          </a:bodyPr>
          <a:lstStyle/>
          <a:p>
            <a:pPr algn="r"/>
            <a:r>
              <a:rPr lang="en-GB" sz="3600" dirty="0">
                <a:solidFill>
                  <a:schemeClr val="accent5">
                    <a:lumMod val="50000"/>
                  </a:schemeClr>
                </a:solidFill>
                <a:latin typeface="Cavolini" panose="03000502040302020204" pitchFamily="66" charset="0"/>
                <a:cs typeface="Cavolini" panose="03000502040302020204" pitchFamily="66" charset="0"/>
              </a:rPr>
              <a:t>So what goes into a food parcel?</a:t>
            </a:r>
          </a:p>
        </p:txBody>
      </p:sp>
      <p:sp>
        <p:nvSpPr>
          <p:cNvPr id="16" name="Title 6">
            <a:extLst>
              <a:ext uri="{FF2B5EF4-FFF2-40B4-BE49-F238E27FC236}">
                <a16:creationId xmlns:a16="http://schemas.microsoft.com/office/drawing/2014/main" id="{D3600C72-A019-4A60-9C6D-970FB4346B76}"/>
              </a:ext>
            </a:extLst>
          </p:cNvPr>
          <p:cNvSpPr txBox="1">
            <a:spLocks/>
          </p:cNvSpPr>
          <p:nvPr/>
        </p:nvSpPr>
        <p:spPr>
          <a:xfrm>
            <a:off x="8189961" y="2006510"/>
            <a:ext cx="3742660" cy="2793483"/>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pPr algn="r"/>
            <a:r>
              <a:rPr lang="en-GB" sz="3600" dirty="0">
                <a:solidFill>
                  <a:schemeClr val="accent5">
                    <a:lumMod val="50000"/>
                  </a:schemeClr>
                </a:solidFill>
                <a:latin typeface="Cavolini" panose="03000502040302020204" pitchFamily="66" charset="0"/>
                <a:cs typeface="Cavolini" panose="03000502040302020204" pitchFamily="66" charset="0"/>
              </a:rPr>
              <a:t>Enough food to last a person or family 3 days!</a:t>
            </a:r>
          </a:p>
          <a:p>
            <a:endParaRPr lang="en-GB" sz="3600" dirty="0">
              <a:solidFill>
                <a:schemeClr val="accent5">
                  <a:lumMod val="50000"/>
                </a:schemeClr>
              </a:solidFill>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2440282D-7A98-499E-A891-D2B159B70DE9}"/>
              </a:ext>
            </a:extLst>
          </p:cNvPr>
          <p:cNvSpPr txBox="1"/>
          <p:nvPr/>
        </p:nvSpPr>
        <p:spPr>
          <a:xfrm>
            <a:off x="7602279" y="4826675"/>
            <a:ext cx="4330342" cy="2031325"/>
          </a:xfrm>
          <a:prstGeom prst="rect">
            <a:avLst/>
          </a:prstGeom>
          <a:noFill/>
        </p:spPr>
        <p:txBody>
          <a:bodyPr wrap="square" rtlCol="0">
            <a:spAutoFit/>
          </a:bodyPr>
          <a:lstStyle/>
          <a:p>
            <a:pPr algn="r"/>
            <a:r>
              <a:rPr lang="en-GB" sz="3600" dirty="0">
                <a:solidFill>
                  <a:schemeClr val="accent5">
                    <a:lumMod val="50000"/>
                  </a:schemeClr>
                </a:solidFill>
                <a:latin typeface="Cavolini" panose="03000502040302020204" pitchFamily="66" charset="0"/>
                <a:cs typeface="Cavolini" panose="03000502040302020204" pitchFamily="66" charset="0"/>
              </a:rPr>
              <a:t>What sort of items do you eat over 3 days?</a:t>
            </a:r>
          </a:p>
          <a:p>
            <a:pPr algn="r"/>
            <a:endParaRPr lang="en-GB" sz="1600" dirty="0">
              <a:solidFill>
                <a:schemeClr val="accent5">
                  <a:lumMod val="50000"/>
                </a:schemeClr>
              </a:solidFill>
              <a:latin typeface="Cavolini" panose="03000502040302020204" pitchFamily="66" charset="0"/>
              <a:cs typeface="Cavolini" panose="03000502040302020204" pitchFamily="66" charset="0"/>
            </a:endParaRPr>
          </a:p>
        </p:txBody>
      </p:sp>
      <p:pic>
        <p:nvPicPr>
          <p:cNvPr id="12" name="Picture 11">
            <a:extLst>
              <a:ext uri="{FF2B5EF4-FFF2-40B4-BE49-F238E27FC236}">
                <a16:creationId xmlns:a16="http://schemas.microsoft.com/office/drawing/2014/main" id="{988FA190-6F0C-413F-BCAD-42CDA1DA5F27}"/>
              </a:ext>
            </a:extLst>
          </p:cNvPr>
          <p:cNvPicPr>
            <a:picLocks noChangeAspect="1"/>
          </p:cNvPicPr>
          <p:nvPr/>
        </p:nvPicPr>
        <p:blipFill rotWithShape="1">
          <a:blip r:embed="rId3"/>
          <a:srcRect r="1153"/>
          <a:stretch/>
        </p:blipFill>
        <p:spPr>
          <a:xfrm>
            <a:off x="-1293362" y="339468"/>
            <a:ext cx="8073733" cy="7827108"/>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87874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6326541" y="212592"/>
            <a:ext cx="5334930" cy="1458473"/>
          </a:xfrm>
        </p:spPr>
        <p:txBody>
          <a:bodyPr>
            <a:normAutofit/>
          </a:bodyPr>
          <a:lstStyle/>
          <a:p>
            <a:r>
              <a:rPr lang="en-GB" sz="4700" dirty="0">
                <a:solidFill>
                  <a:schemeClr val="accent5">
                    <a:lumMod val="50000"/>
                  </a:schemeClr>
                </a:solidFill>
                <a:latin typeface="Cavolini" panose="03000502040302020204" pitchFamily="66" charset="0"/>
                <a:cs typeface="Cavolini" panose="03000502040302020204" pitchFamily="66" charset="0"/>
              </a:rPr>
              <a:t>How else can I help people?</a:t>
            </a:r>
          </a:p>
        </p:txBody>
      </p:sp>
      <p:sp>
        <p:nvSpPr>
          <p:cNvPr id="23" name="Freeform: Shape 2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8" name="Picture 7" descr="A picture containing indoor, bunch, different, several&#10;&#10;Description automatically generated">
            <a:extLst>
              <a:ext uri="{FF2B5EF4-FFF2-40B4-BE49-F238E27FC236}">
                <a16:creationId xmlns:a16="http://schemas.microsoft.com/office/drawing/2014/main" id="{4658B049-071A-4D22-9DF1-9876EF0983ED}"/>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7017332" y="2353387"/>
            <a:ext cx="3575313" cy="3575313"/>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3" name="Freeform: Shape 3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6">
            <a:extLst>
              <a:ext uri="{FF2B5EF4-FFF2-40B4-BE49-F238E27FC236}">
                <a16:creationId xmlns:a16="http://schemas.microsoft.com/office/drawing/2014/main" id="{D3600C72-A019-4A60-9C6D-970FB4346B76}"/>
              </a:ext>
            </a:extLst>
          </p:cNvPr>
          <p:cNvSpPr txBox="1">
            <a:spLocks/>
          </p:cNvSpPr>
          <p:nvPr/>
        </p:nvSpPr>
        <p:spPr>
          <a:xfrm>
            <a:off x="5661497" y="1295403"/>
            <a:ext cx="6387627" cy="2683210"/>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endParaRPr lang="en-GB" sz="4000">
              <a:solidFill>
                <a:schemeClr val="bg1"/>
              </a:solidFill>
              <a:latin typeface="+mn-lt"/>
            </a:endParaRPr>
          </a:p>
        </p:txBody>
      </p:sp>
      <p:pic>
        <p:nvPicPr>
          <p:cNvPr id="2" name="Picture 1">
            <a:extLst>
              <a:ext uri="{FF2B5EF4-FFF2-40B4-BE49-F238E27FC236}">
                <a16:creationId xmlns:a16="http://schemas.microsoft.com/office/drawing/2014/main" id="{7141B327-BE6E-6A84-CBF2-DD3DB3937AC8}"/>
              </a:ext>
            </a:extLst>
          </p:cNvPr>
          <p:cNvPicPr>
            <a:picLocks noChangeAspect="1"/>
          </p:cNvPicPr>
          <p:nvPr/>
        </p:nvPicPr>
        <p:blipFill rotWithShape="1">
          <a:blip r:embed="rId4"/>
          <a:srcRect l="332" r="501"/>
          <a:stretch/>
        </p:blipFill>
        <p:spPr>
          <a:xfrm>
            <a:off x="9060290" y="4187360"/>
            <a:ext cx="2414887" cy="2414887"/>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sp>
        <p:nvSpPr>
          <p:cNvPr id="4" name="TextBox 3">
            <a:extLst>
              <a:ext uri="{FF2B5EF4-FFF2-40B4-BE49-F238E27FC236}">
                <a16:creationId xmlns:a16="http://schemas.microsoft.com/office/drawing/2014/main" id="{2784A03D-B381-50CE-B0D5-DBEA0219F13C}"/>
              </a:ext>
            </a:extLst>
          </p:cNvPr>
          <p:cNvSpPr txBox="1"/>
          <p:nvPr/>
        </p:nvSpPr>
        <p:spPr>
          <a:xfrm>
            <a:off x="716823" y="1735743"/>
            <a:ext cx="6939522" cy="3816429"/>
          </a:xfrm>
          <a:prstGeom prst="rect">
            <a:avLst/>
          </a:prstGeom>
          <a:noFill/>
        </p:spPr>
        <p:txBody>
          <a:bodyPr wrap="square" rtlCol="0">
            <a:spAutoFit/>
          </a:bodyPr>
          <a:lstStyle/>
          <a:p>
            <a:r>
              <a:rPr lang="en-GB" sz="2800" dirty="0">
                <a:solidFill>
                  <a:srgbClr val="002060"/>
                </a:solidFill>
                <a:latin typeface="Cavolini" panose="03000502040302020204" pitchFamily="66" charset="0"/>
                <a:cs typeface="Cavolini" panose="03000502040302020204" pitchFamily="66" charset="0"/>
              </a:rPr>
              <a:t>Sometimes we might not be able to donate things, but we can all still help look after people! </a:t>
            </a:r>
          </a:p>
          <a:p>
            <a:endParaRPr lang="en-GB" sz="1100" dirty="0">
              <a:solidFill>
                <a:srgbClr val="002060"/>
              </a:solidFill>
              <a:latin typeface="Cavolini" panose="03000502040302020204" pitchFamily="66" charset="0"/>
              <a:cs typeface="Cavolini" panose="03000502040302020204" pitchFamily="66" charset="0"/>
            </a:endParaRPr>
          </a:p>
          <a:p>
            <a:pPr marL="285750" indent="-285750">
              <a:buFont typeface="Arial" panose="020B0604020202020204" pitchFamily="34" charset="0"/>
              <a:buChar char="•"/>
            </a:pPr>
            <a:r>
              <a:rPr lang="en-GB" sz="2800" dirty="0">
                <a:solidFill>
                  <a:srgbClr val="002060"/>
                </a:solidFill>
                <a:latin typeface="Cavolini" panose="03000502040302020204" pitchFamily="66" charset="0"/>
                <a:cs typeface="Cavolini" panose="03000502040302020204" pitchFamily="66" charset="0"/>
              </a:rPr>
              <a:t>Being kind to other people</a:t>
            </a:r>
          </a:p>
          <a:p>
            <a:pPr marL="285750" indent="-285750">
              <a:buFont typeface="Arial" panose="020B0604020202020204" pitchFamily="34" charset="0"/>
              <a:buChar char="•"/>
            </a:pPr>
            <a:r>
              <a:rPr lang="en-GB" sz="2800" dirty="0">
                <a:solidFill>
                  <a:srgbClr val="002060"/>
                </a:solidFill>
                <a:latin typeface="Cavolini" panose="03000502040302020204" pitchFamily="66" charset="0"/>
                <a:cs typeface="Cavolini" panose="03000502040302020204" pitchFamily="66" charset="0"/>
              </a:rPr>
              <a:t>Doing something nice for someone</a:t>
            </a:r>
          </a:p>
          <a:p>
            <a:pPr marL="285750" indent="-285750">
              <a:buFont typeface="Arial" panose="020B0604020202020204" pitchFamily="34" charset="0"/>
              <a:buChar char="•"/>
            </a:pPr>
            <a:r>
              <a:rPr lang="en-GB" sz="2800" dirty="0">
                <a:solidFill>
                  <a:srgbClr val="002060"/>
                </a:solidFill>
                <a:latin typeface="Cavolini" panose="03000502040302020204" pitchFamily="66" charset="0"/>
                <a:cs typeface="Cavolini" panose="03000502040302020204" pitchFamily="66" charset="0"/>
              </a:rPr>
              <a:t>Helping people when they’re struggling with something</a:t>
            </a:r>
          </a:p>
        </p:txBody>
      </p:sp>
    </p:spTree>
    <p:extLst>
      <p:ext uri="{BB962C8B-B14F-4D97-AF65-F5344CB8AC3E}">
        <p14:creationId xmlns:p14="http://schemas.microsoft.com/office/powerpoint/2010/main" val="3143784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6194716" y="739978"/>
            <a:ext cx="5334930" cy="3004145"/>
          </a:xfrm>
        </p:spPr>
        <p:txBody>
          <a:bodyPr>
            <a:normAutofit/>
          </a:bodyPr>
          <a:lstStyle/>
          <a:p>
            <a:r>
              <a:rPr lang="en-GB" sz="4700" dirty="0">
                <a:solidFill>
                  <a:schemeClr val="accent5">
                    <a:lumMod val="50000"/>
                  </a:schemeClr>
                </a:solidFill>
                <a:latin typeface="Cavolini" panose="03000502040302020204" pitchFamily="66" charset="0"/>
                <a:cs typeface="Cavolini" panose="03000502040302020204" pitchFamily="66" charset="0"/>
              </a:rPr>
              <a:t>Thank you for all your support and donations.</a:t>
            </a:r>
          </a:p>
        </p:txBody>
      </p:sp>
      <p:sp>
        <p:nvSpPr>
          <p:cNvPr id="23" name="Freeform: Shape 2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8" name="Picture 7" descr="A picture containing indoor, bunch, different, several&#10;&#10;Description automatically generated">
            <a:extLst>
              <a:ext uri="{FF2B5EF4-FFF2-40B4-BE49-F238E27FC236}">
                <a16:creationId xmlns:a16="http://schemas.microsoft.com/office/drawing/2014/main" id="{4658B049-071A-4D22-9DF1-9876EF0983ED}"/>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631840" y="598720"/>
            <a:ext cx="5178249" cy="5178249"/>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
        <p:nvSpPr>
          <p:cNvPr id="33" name="Freeform: Shape 3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Title 6">
            <a:extLst>
              <a:ext uri="{FF2B5EF4-FFF2-40B4-BE49-F238E27FC236}">
                <a16:creationId xmlns:a16="http://schemas.microsoft.com/office/drawing/2014/main" id="{D3600C72-A019-4A60-9C6D-970FB4346B76}"/>
              </a:ext>
            </a:extLst>
          </p:cNvPr>
          <p:cNvSpPr txBox="1">
            <a:spLocks/>
          </p:cNvSpPr>
          <p:nvPr/>
        </p:nvSpPr>
        <p:spPr>
          <a:xfrm>
            <a:off x="270013" y="1295403"/>
            <a:ext cx="11779112" cy="1104898"/>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endParaRPr lang="en-GB" sz="4000">
              <a:solidFill>
                <a:schemeClr val="bg1"/>
              </a:solidFill>
              <a:latin typeface="+mn-lt"/>
            </a:endParaRPr>
          </a:p>
        </p:txBody>
      </p:sp>
      <p:pic>
        <p:nvPicPr>
          <p:cNvPr id="2" name="Picture 1">
            <a:extLst>
              <a:ext uri="{FF2B5EF4-FFF2-40B4-BE49-F238E27FC236}">
                <a16:creationId xmlns:a16="http://schemas.microsoft.com/office/drawing/2014/main" id="{7141B327-BE6E-6A84-CBF2-DD3DB3937AC8}"/>
              </a:ext>
            </a:extLst>
          </p:cNvPr>
          <p:cNvPicPr>
            <a:picLocks noChangeAspect="1"/>
          </p:cNvPicPr>
          <p:nvPr/>
        </p:nvPicPr>
        <p:blipFill rotWithShape="1">
          <a:blip r:embed="rId4"/>
          <a:srcRect l="332" r="501"/>
          <a:stretch/>
        </p:blipFill>
        <p:spPr>
          <a:xfrm>
            <a:off x="9114759" y="4174033"/>
            <a:ext cx="2414887" cy="2414887"/>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spTree>
    <p:extLst>
      <p:ext uri="{BB962C8B-B14F-4D97-AF65-F5344CB8AC3E}">
        <p14:creationId xmlns:p14="http://schemas.microsoft.com/office/powerpoint/2010/main" val="2181160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58FB4AA-7058-4218-AE65-3ACD24A412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643466" y="1245239"/>
            <a:ext cx="5334930" cy="3004145"/>
          </a:xfrm>
        </p:spPr>
        <p:txBody>
          <a:bodyPr>
            <a:normAutofit/>
          </a:bodyPr>
          <a:lstStyle/>
          <a:p>
            <a:r>
              <a:rPr lang="en-GB" dirty="0">
                <a:solidFill>
                  <a:schemeClr val="accent5">
                    <a:lumMod val="50000"/>
                  </a:schemeClr>
                </a:solidFill>
                <a:latin typeface="Cavolini" panose="03000502040302020204" pitchFamily="66" charset="0"/>
                <a:cs typeface="Cavolini" panose="03000502040302020204" pitchFamily="66" charset="0"/>
              </a:rPr>
              <a:t>Have you ever felt hungry?</a:t>
            </a:r>
          </a:p>
        </p:txBody>
      </p:sp>
      <p:sp>
        <p:nvSpPr>
          <p:cNvPr id="24" name="Oval 23">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pic>
        <p:nvPicPr>
          <p:cNvPr id="17" name="Picture 16">
            <a:extLst>
              <a:ext uri="{FF2B5EF4-FFF2-40B4-BE49-F238E27FC236}">
                <a16:creationId xmlns:a16="http://schemas.microsoft.com/office/drawing/2014/main" id="{61C41F74-EF6D-4E62-B597-30B219B2D611}"/>
              </a:ext>
            </a:extLst>
          </p:cNvPr>
          <p:cNvPicPr>
            <a:picLocks noChangeAspect="1"/>
          </p:cNvPicPr>
          <p:nvPr/>
        </p:nvPicPr>
        <p:blipFill rotWithShape="1">
          <a:blip r:embed="rId3"/>
          <a:srcRect l="23164" t="7386" r="4584" b="-7383"/>
          <a:stretch/>
        </p:blipFill>
        <p:spPr>
          <a:xfrm>
            <a:off x="9490668" y="4340476"/>
            <a:ext cx="3107549" cy="2881600"/>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6" name="Picture 15">
            <a:extLst>
              <a:ext uri="{FF2B5EF4-FFF2-40B4-BE49-F238E27FC236}">
                <a16:creationId xmlns:a16="http://schemas.microsoft.com/office/drawing/2014/main" id="{86DBA421-3B3B-483D-B522-8B04AA344B80}"/>
              </a:ext>
            </a:extLst>
          </p:cNvPr>
          <p:cNvPicPr>
            <a:picLocks noChangeAspect="1"/>
          </p:cNvPicPr>
          <p:nvPr/>
        </p:nvPicPr>
        <p:blipFill rotWithShape="1">
          <a:blip r:embed="rId4"/>
          <a:srcRect r="-6" b="-6"/>
          <a:stretch/>
        </p:blipFill>
        <p:spPr>
          <a:xfrm>
            <a:off x="6401202" y="1790202"/>
            <a:ext cx="3240592" cy="3240592"/>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12" name="Picture 11">
            <a:extLst>
              <a:ext uri="{FF2B5EF4-FFF2-40B4-BE49-F238E27FC236}">
                <a16:creationId xmlns:a16="http://schemas.microsoft.com/office/drawing/2014/main" id="{F1F6F908-48CD-4D87-A906-B93F6FD8BAFF}"/>
              </a:ext>
            </a:extLst>
          </p:cNvPr>
          <p:cNvPicPr>
            <a:picLocks noChangeAspect="1"/>
          </p:cNvPicPr>
          <p:nvPr/>
        </p:nvPicPr>
        <p:blipFill rotWithShape="1">
          <a:blip r:embed="rId5"/>
          <a:srcRect l="14994" t="2079" r="-14999" b="3376"/>
          <a:stretch/>
        </p:blipFill>
        <p:spPr>
          <a:xfrm>
            <a:off x="9490668" y="-437306"/>
            <a:ext cx="3163898" cy="2991193"/>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cxnSp>
        <p:nvCxnSpPr>
          <p:cNvPr id="28" name="Straight Connector 27">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67622"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34" name="Freeform: Shape 33">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spTree>
    <p:extLst>
      <p:ext uri="{BB962C8B-B14F-4D97-AF65-F5344CB8AC3E}">
        <p14:creationId xmlns:p14="http://schemas.microsoft.com/office/powerpoint/2010/main" val="220727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4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33D52-B304-DE7F-F40F-6227C2EA6518}"/>
              </a:ext>
            </a:extLst>
          </p:cNvPr>
          <p:cNvPicPr>
            <a:picLocks noChangeAspect="1"/>
          </p:cNvPicPr>
          <p:nvPr/>
        </p:nvPicPr>
        <p:blipFill rotWithShape="1">
          <a:blip r:embed="rId3"/>
          <a:srcRect l="3058" t="3427" r="7697" b="3798"/>
          <a:stretch/>
        </p:blipFill>
        <p:spPr>
          <a:xfrm>
            <a:off x="-1326625" y="2161101"/>
            <a:ext cx="5203411" cy="5397367"/>
          </a:xfrm>
          <a:prstGeom prst="ellipse">
            <a:avLst/>
          </a:prstGeom>
          <a:ln w="174625">
            <a:solidFill>
              <a:schemeClr val="tx1"/>
            </a:solidFill>
          </a:ln>
          <a:effectLst/>
        </p:spPr>
      </p:pic>
      <p:pic>
        <p:nvPicPr>
          <p:cNvPr id="3" name="Picture 2" descr="A circular blue and white logo&#10;&#10;Description automatically generated">
            <a:extLst>
              <a:ext uri="{FF2B5EF4-FFF2-40B4-BE49-F238E27FC236}">
                <a16:creationId xmlns:a16="http://schemas.microsoft.com/office/drawing/2014/main" id="{0E5BEBEB-D935-E24D-8E20-E235D4088460}"/>
              </a:ext>
            </a:extLst>
          </p:cNvPr>
          <p:cNvPicPr>
            <a:picLocks noChangeAspect="1"/>
          </p:cNvPicPr>
          <p:nvPr/>
        </p:nvPicPr>
        <p:blipFill rotWithShape="1">
          <a:blip r:embed="rId4"/>
          <a:srcRect l="770" t="2183" r="-836" b="437"/>
          <a:stretch/>
        </p:blipFill>
        <p:spPr>
          <a:xfrm>
            <a:off x="5475382" y="2265947"/>
            <a:ext cx="2807994" cy="2798245"/>
          </a:xfrm>
          <a:prstGeom prst="rect">
            <a:avLst/>
          </a:prstGeom>
        </p:spPr>
      </p:pic>
      <p:sp>
        <p:nvSpPr>
          <p:cNvPr id="4" name="Title 6">
            <a:extLst>
              <a:ext uri="{FF2B5EF4-FFF2-40B4-BE49-F238E27FC236}">
                <a16:creationId xmlns:a16="http://schemas.microsoft.com/office/drawing/2014/main" id="{5510D36B-0FC8-2388-C2D5-388D34B6FC7F}"/>
              </a:ext>
            </a:extLst>
          </p:cNvPr>
          <p:cNvSpPr txBox="1">
            <a:spLocks/>
          </p:cNvSpPr>
          <p:nvPr/>
        </p:nvSpPr>
        <p:spPr>
          <a:xfrm>
            <a:off x="145947" y="347257"/>
            <a:ext cx="9474597" cy="331941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dirty="0">
                <a:solidFill>
                  <a:schemeClr val="tx2"/>
                </a:solidFill>
                <a:latin typeface="Cavolini"/>
                <a:cs typeface="Cavolini"/>
              </a:rPr>
              <a:t>Hope Nottingham is a charity that runs </a:t>
            </a:r>
            <a:r>
              <a:rPr lang="en-GB" b="1" dirty="0">
                <a:solidFill>
                  <a:schemeClr val="tx2"/>
                </a:solidFill>
                <a:latin typeface="Cavolini"/>
                <a:cs typeface="Cavolini"/>
              </a:rPr>
              <a:t>food banks </a:t>
            </a:r>
            <a:r>
              <a:rPr lang="en-GB" dirty="0">
                <a:solidFill>
                  <a:schemeClr val="tx2"/>
                </a:solidFill>
                <a:latin typeface="Cavolini"/>
                <a:cs typeface="Cavolini"/>
              </a:rPr>
              <a:t>right across Nottingham.</a:t>
            </a:r>
            <a:endParaRPr lang="en-GB" dirty="0">
              <a:latin typeface="Cavolini"/>
            </a:endParaRPr>
          </a:p>
        </p:txBody>
      </p:sp>
      <p:sp>
        <p:nvSpPr>
          <p:cNvPr id="5" name="TextBox 4">
            <a:extLst>
              <a:ext uri="{FF2B5EF4-FFF2-40B4-BE49-F238E27FC236}">
                <a16:creationId xmlns:a16="http://schemas.microsoft.com/office/drawing/2014/main" id="{CFCEAA25-AC4E-C805-7875-4EF0AA8B8CA3}"/>
              </a:ext>
            </a:extLst>
          </p:cNvPr>
          <p:cNvSpPr txBox="1"/>
          <p:nvPr/>
        </p:nvSpPr>
        <p:spPr>
          <a:xfrm>
            <a:off x="4077174" y="5064193"/>
            <a:ext cx="8114826"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solidFill>
                  <a:srgbClr val="44546A"/>
                </a:solidFill>
                <a:latin typeface="Cavolini"/>
                <a:cs typeface="Cavolini"/>
              </a:rPr>
              <a:t>But what is a food bank</a:t>
            </a:r>
          </a:p>
          <a:p>
            <a:r>
              <a:rPr lang="en-GB" sz="4400" dirty="0">
                <a:solidFill>
                  <a:srgbClr val="44546A"/>
                </a:solidFill>
                <a:latin typeface="Cavolini"/>
                <a:cs typeface="Cavolini"/>
              </a:rPr>
              <a:t>and what do they do?</a:t>
            </a:r>
            <a:endParaRPr lang="en-US" sz="4400" dirty="0">
              <a:cs typeface="Calibri"/>
            </a:endParaRPr>
          </a:p>
        </p:txBody>
      </p:sp>
      <p:pic>
        <p:nvPicPr>
          <p:cNvPr id="10" name="Picture 9">
            <a:extLst>
              <a:ext uri="{FF2B5EF4-FFF2-40B4-BE49-F238E27FC236}">
                <a16:creationId xmlns:a16="http://schemas.microsoft.com/office/drawing/2014/main" id="{96069628-915E-A46B-4AD0-58E2DDD3EF7B}"/>
              </a:ext>
            </a:extLst>
          </p:cNvPr>
          <p:cNvPicPr>
            <a:picLocks noChangeAspect="1"/>
          </p:cNvPicPr>
          <p:nvPr/>
        </p:nvPicPr>
        <p:blipFill rotWithShape="1">
          <a:blip r:embed="rId5"/>
          <a:srcRect l="18519" t="-13988" r="-18519" b="11976"/>
          <a:stretch/>
        </p:blipFill>
        <p:spPr>
          <a:xfrm>
            <a:off x="9782820" y="-657107"/>
            <a:ext cx="4660293" cy="4322176"/>
          </a:xfrm>
          <a:prstGeom prst="ellipse">
            <a:avLst/>
          </a:prstGeom>
          <a:ln w="1206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descr="A blue circle with a black background&#10;&#10;Description automatically generated">
            <a:extLst>
              <a:ext uri="{FF2B5EF4-FFF2-40B4-BE49-F238E27FC236}">
                <a16:creationId xmlns:a16="http://schemas.microsoft.com/office/drawing/2014/main" id="{D048611C-BF8A-DF5F-A56A-641F6A44D1F7}"/>
              </a:ext>
            </a:extLst>
          </p:cNvPr>
          <p:cNvPicPr>
            <a:picLocks noChangeAspect="1"/>
          </p:cNvPicPr>
          <p:nvPr/>
        </p:nvPicPr>
        <p:blipFill>
          <a:blip r:embed="rId6"/>
          <a:stretch>
            <a:fillRect/>
          </a:stretch>
        </p:blipFill>
        <p:spPr>
          <a:xfrm>
            <a:off x="3315260" y="2211202"/>
            <a:ext cx="1123950" cy="866775"/>
          </a:xfrm>
          <a:prstGeom prst="rect">
            <a:avLst/>
          </a:prstGeom>
        </p:spPr>
      </p:pic>
      <p:pic>
        <p:nvPicPr>
          <p:cNvPr id="7" name="Picture 6" descr="A blue circle with a black background&#10;&#10;Description automatically generated">
            <a:extLst>
              <a:ext uri="{FF2B5EF4-FFF2-40B4-BE49-F238E27FC236}">
                <a16:creationId xmlns:a16="http://schemas.microsoft.com/office/drawing/2014/main" id="{604D1FEE-D683-2381-3035-57E4BDD75DFE}"/>
              </a:ext>
            </a:extLst>
          </p:cNvPr>
          <p:cNvPicPr>
            <a:picLocks noChangeAspect="1"/>
          </p:cNvPicPr>
          <p:nvPr/>
        </p:nvPicPr>
        <p:blipFill>
          <a:blip r:embed="rId6"/>
          <a:stretch>
            <a:fillRect/>
          </a:stretch>
        </p:blipFill>
        <p:spPr>
          <a:xfrm>
            <a:off x="8503584" y="4093790"/>
            <a:ext cx="1123950" cy="866775"/>
          </a:xfrm>
          <a:prstGeom prst="rect">
            <a:avLst/>
          </a:prstGeom>
        </p:spPr>
      </p:pic>
      <p:pic>
        <p:nvPicPr>
          <p:cNvPr id="8" name="Picture 7">
            <a:extLst>
              <a:ext uri="{FF2B5EF4-FFF2-40B4-BE49-F238E27FC236}">
                <a16:creationId xmlns:a16="http://schemas.microsoft.com/office/drawing/2014/main" id="{4107C4A6-2DED-19E6-C1F7-B7B557D9EE68}"/>
              </a:ext>
            </a:extLst>
          </p:cNvPr>
          <p:cNvPicPr>
            <a:picLocks noChangeAspect="1"/>
          </p:cNvPicPr>
          <p:nvPr/>
        </p:nvPicPr>
        <p:blipFill>
          <a:blip r:embed="rId7"/>
          <a:stretch>
            <a:fillRect/>
          </a:stretch>
        </p:blipFill>
        <p:spPr>
          <a:xfrm rot="1080000">
            <a:off x="4551269" y="3204043"/>
            <a:ext cx="400050" cy="1323975"/>
          </a:xfrm>
          <a:prstGeom prst="rect">
            <a:avLst/>
          </a:prstGeom>
        </p:spPr>
      </p:pic>
      <p:pic>
        <p:nvPicPr>
          <p:cNvPr id="9" name="Picture 8">
            <a:extLst>
              <a:ext uri="{FF2B5EF4-FFF2-40B4-BE49-F238E27FC236}">
                <a16:creationId xmlns:a16="http://schemas.microsoft.com/office/drawing/2014/main" id="{9BB46CC0-B15E-F494-FD6F-931066EF6671}"/>
              </a:ext>
            </a:extLst>
          </p:cNvPr>
          <p:cNvPicPr>
            <a:picLocks noChangeAspect="1"/>
          </p:cNvPicPr>
          <p:nvPr/>
        </p:nvPicPr>
        <p:blipFill>
          <a:blip r:embed="rId7"/>
          <a:stretch>
            <a:fillRect/>
          </a:stretch>
        </p:blipFill>
        <p:spPr>
          <a:xfrm rot="-4080000">
            <a:off x="9649945" y="3002336"/>
            <a:ext cx="400050" cy="1323975"/>
          </a:xfrm>
          <a:prstGeom prst="rect">
            <a:avLst/>
          </a:prstGeom>
        </p:spPr>
      </p:pic>
      <p:sp>
        <p:nvSpPr>
          <p:cNvPr id="12" name="Isosceles Triangle 11">
            <a:extLst>
              <a:ext uri="{FF2B5EF4-FFF2-40B4-BE49-F238E27FC236}">
                <a16:creationId xmlns:a16="http://schemas.microsoft.com/office/drawing/2014/main" id="{C57E0421-5F2A-5A18-B667-134D701AFB8B}"/>
              </a:ext>
            </a:extLst>
          </p:cNvPr>
          <p:cNvSpPr/>
          <p:nvPr/>
        </p:nvSpPr>
        <p:spPr>
          <a:xfrm rot="-3780000">
            <a:off x="11099427" y="3753970"/>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4B9D0211-6947-78A9-FB2D-74BD7FBE7FA7}"/>
              </a:ext>
            </a:extLst>
          </p:cNvPr>
          <p:cNvSpPr/>
          <p:nvPr/>
        </p:nvSpPr>
        <p:spPr>
          <a:xfrm rot="19440000">
            <a:off x="-1451162" y="683558"/>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38198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useBgFill="1">
        <p:nvSpPr>
          <p:cNvPr id="38" name="Rectangle 33">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301279" y="2237438"/>
            <a:ext cx="5489921" cy="3692028"/>
          </a:xfrm>
          <a:noFill/>
        </p:spPr>
        <p:txBody>
          <a:bodyPr>
            <a:noAutofit/>
          </a:bodyPr>
          <a:lstStyle/>
          <a:p>
            <a:pPr algn="l"/>
            <a:r>
              <a:rPr lang="en-GB" sz="3600" dirty="0">
                <a:solidFill>
                  <a:schemeClr val="accent5">
                    <a:lumMod val="50000"/>
                  </a:schemeClr>
                </a:solidFill>
                <a:latin typeface="Cavolini"/>
                <a:cs typeface="Cavolini"/>
              </a:rPr>
              <a:t>Our food banks</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are places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where people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who are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struggling to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afford food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can come to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get an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emergency </a:t>
            </a:r>
            <a:br>
              <a:rPr lang="en-GB" sz="3600" dirty="0">
                <a:solidFill>
                  <a:schemeClr val="accent5">
                    <a:lumMod val="50000"/>
                  </a:schemeClr>
                </a:solidFill>
                <a:latin typeface="Cavolini"/>
                <a:cs typeface="Cavolini"/>
              </a:rPr>
            </a:br>
            <a:r>
              <a:rPr lang="en-GB" sz="3600" dirty="0">
                <a:solidFill>
                  <a:schemeClr val="accent5">
                    <a:lumMod val="50000"/>
                  </a:schemeClr>
                </a:solidFill>
                <a:latin typeface="Cavolini"/>
                <a:cs typeface="Cavolini"/>
              </a:rPr>
              <a:t>food parcel.</a:t>
            </a:r>
          </a:p>
        </p:txBody>
      </p:sp>
      <p:pic>
        <p:nvPicPr>
          <p:cNvPr id="3" name="Picture 2" descr="A picture containing sweet&#10;&#10;Description automatically generated">
            <a:extLst>
              <a:ext uri="{FF2B5EF4-FFF2-40B4-BE49-F238E27FC236}">
                <a16:creationId xmlns:a16="http://schemas.microsoft.com/office/drawing/2014/main" id="{4CD3E348-6CFB-4F14-AC42-7AC1F0DC5193}"/>
              </a:ext>
            </a:extLst>
          </p:cNvPr>
          <p:cNvPicPr>
            <a:picLocks noChangeAspect="1"/>
          </p:cNvPicPr>
          <p:nvPr/>
        </p:nvPicPr>
        <p:blipFill rotWithShape="1">
          <a:blip r:embed="rId3">
            <a:extLst>
              <a:ext uri="{28A0092B-C50C-407E-A947-70E740481C1C}">
                <a14:useLocalDpi xmlns:a14="http://schemas.microsoft.com/office/drawing/2010/main" val="0"/>
              </a:ext>
            </a:extLst>
          </a:blip>
          <a:srcRect l="1826" r="18863"/>
          <a:stretch/>
        </p:blipFill>
        <p:spPr>
          <a:xfrm>
            <a:off x="3998464" y="-853440"/>
            <a:ext cx="9866939" cy="9032240"/>
          </a:xfrm>
          <a:prstGeom prst="ellipse">
            <a:avLst/>
          </a:prstGeom>
          <a:ln w="190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02008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033D52-B304-DE7F-F40F-6227C2EA6518}"/>
              </a:ext>
            </a:extLst>
          </p:cNvPr>
          <p:cNvPicPr>
            <a:picLocks noChangeAspect="1"/>
          </p:cNvPicPr>
          <p:nvPr/>
        </p:nvPicPr>
        <p:blipFill rotWithShape="1">
          <a:blip r:embed="rId3">
            <a:extLst>
              <a:ext uri="{28A0092B-C50C-407E-A947-70E740481C1C}">
                <a14:useLocalDpi xmlns:a14="http://schemas.microsoft.com/office/drawing/2010/main" val="0"/>
              </a:ext>
            </a:extLst>
          </a:blip>
          <a:srcRect l="30693" t="980" r="538" b="-980"/>
          <a:stretch/>
        </p:blipFill>
        <p:spPr>
          <a:xfrm>
            <a:off x="-1646629" y="2206059"/>
            <a:ext cx="5203411" cy="5397367"/>
          </a:xfrm>
          <a:prstGeom prst="ellipse">
            <a:avLst/>
          </a:prstGeom>
          <a:ln w="174625">
            <a:solidFill>
              <a:schemeClr val="tx1"/>
            </a:solidFill>
          </a:ln>
          <a:effectLst/>
        </p:spPr>
      </p:pic>
      <p:pic>
        <p:nvPicPr>
          <p:cNvPr id="3" name="Picture 2" descr="A circular blue and white logo&#10;&#10;Description automatically generated">
            <a:extLst>
              <a:ext uri="{FF2B5EF4-FFF2-40B4-BE49-F238E27FC236}">
                <a16:creationId xmlns:a16="http://schemas.microsoft.com/office/drawing/2014/main" id="{0E5BEBEB-D935-E24D-8E20-E235D4088460}"/>
              </a:ext>
            </a:extLst>
          </p:cNvPr>
          <p:cNvPicPr>
            <a:picLocks noChangeAspect="1"/>
          </p:cNvPicPr>
          <p:nvPr/>
        </p:nvPicPr>
        <p:blipFill rotWithShape="1">
          <a:blip r:embed="rId4"/>
          <a:srcRect l="770" t="2183" r="-836" b="437"/>
          <a:stretch/>
        </p:blipFill>
        <p:spPr>
          <a:xfrm>
            <a:off x="5475382" y="2265947"/>
            <a:ext cx="2807994" cy="2798245"/>
          </a:xfrm>
          <a:prstGeom prst="rect">
            <a:avLst/>
          </a:prstGeom>
        </p:spPr>
      </p:pic>
      <p:sp>
        <p:nvSpPr>
          <p:cNvPr id="4" name="Title 6">
            <a:extLst>
              <a:ext uri="{FF2B5EF4-FFF2-40B4-BE49-F238E27FC236}">
                <a16:creationId xmlns:a16="http://schemas.microsoft.com/office/drawing/2014/main" id="{5510D36B-0FC8-2388-C2D5-388D34B6FC7F}"/>
              </a:ext>
            </a:extLst>
          </p:cNvPr>
          <p:cNvSpPr txBox="1">
            <a:spLocks/>
          </p:cNvSpPr>
          <p:nvPr/>
        </p:nvSpPr>
        <p:spPr>
          <a:xfrm>
            <a:off x="70533" y="347257"/>
            <a:ext cx="9704023" cy="3319412"/>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GB" dirty="0">
                <a:solidFill>
                  <a:schemeClr val="tx2"/>
                </a:solidFill>
                <a:latin typeface="Cavolini"/>
                <a:cs typeface="Cavolini"/>
              </a:rPr>
              <a:t>Our food banks are also places where people can share what they’re going through…</a:t>
            </a:r>
            <a:endParaRPr lang="en-GB" dirty="0">
              <a:latin typeface="Cavolini"/>
            </a:endParaRPr>
          </a:p>
        </p:txBody>
      </p:sp>
      <p:sp>
        <p:nvSpPr>
          <p:cNvPr id="5" name="TextBox 4">
            <a:extLst>
              <a:ext uri="{FF2B5EF4-FFF2-40B4-BE49-F238E27FC236}">
                <a16:creationId xmlns:a16="http://schemas.microsoft.com/office/drawing/2014/main" id="{CFCEAA25-AC4E-C805-7875-4EF0AA8B8CA3}"/>
              </a:ext>
            </a:extLst>
          </p:cNvPr>
          <p:cNvSpPr txBox="1"/>
          <p:nvPr/>
        </p:nvSpPr>
        <p:spPr>
          <a:xfrm>
            <a:off x="3701578" y="5115778"/>
            <a:ext cx="8415008"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400" dirty="0">
                <a:solidFill>
                  <a:srgbClr val="44546A"/>
                </a:solidFill>
                <a:latin typeface="Cavolini"/>
                <a:cs typeface="Cavolini"/>
              </a:rPr>
              <a:t>…and be directed to other support they might need.</a:t>
            </a:r>
            <a:endParaRPr lang="en-US" sz="4400" dirty="0">
              <a:cs typeface="Calibri"/>
            </a:endParaRPr>
          </a:p>
        </p:txBody>
      </p:sp>
      <p:pic>
        <p:nvPicPr>
          <p:cNvPr id="10" name="Picture 9">
            <a:extLst>
              <a:ext uri="{FF2B5EF4-FFF2-40B4-BE49-F238E27FC236}">
                <a16:creationId xmlns:a16="http://schemas.microsoft.com/office/drawing/2014/main" id="{96069628-915E-A46B-4AD0-58E2DDD3EF7B}"/>
              </a:ext>
            </a:extLst>
          </p:cNvPr>
          <p:cNvPicPr>
            <a:picLocks noChangeAspect="1"/>
          </p:cNvPicPr>
          <p:nvPr/>
        </p:nvPicPr>
        <p:blipFill>
          <a:blip r:embed="rId5">
            <a:extLst>
              <a:ext uri="{28A0092B-C50C-407E-A947-70E740481C1C}">
                <a14:useLocalDpi xmlns:a14="http://schemas.microsoft.com/office/drawing/2010/main" val="0"/>
              </a:ext>
            </a:extLst>
          </a:blip>
          <a:srcRect t="14257" b="14257"/>
          <a:stretch/>
        </p:blipFill>
        <p:spPr>
          <a:xfrm>
            <a:off x="9849970" y="103629"/>
            <a:ext cx="3124008" cy="2897353"/>
          </a:xfrm>
          <a:prstGeom prst="ellipse">
            <a:avLst/>
          </a:prstGeom>
          <a:ln w="1206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descr="A blue circle with a black background&#10;&#10;Description automatically generated">
            <a:extLst>
              <a:ext uri="{FF2B5EF4-FFF2-40B4-BE49-F238E27FC236}">
                <a16:creationId xmlns:a16="http://schemas.microsoft.com/office/drawing/2014/main" id="{D048611C-BF8A-DF5F-A56A-641F6A44D1F7}"/>
              </a:ext>
            </a:extLst>
          </p:cNvPr>
          <p:cNvPicPr>
            <a:picLocks noChangeAspect="1"/>
          </p:cNvPicPr>
          <p:nvPr/>
        </p:nvPicPr>
        <p:blipFill>
          <a:blip r:embed="rId6"/>
          <a:stretch>
            <a:fillRect/>
          </a:stretch>
        </p:blipFill>
        <p:spPr>
          <a:xfrm>
            <a:off x="3315260" y="2211202"/>
            <a:ext cx="1123950" cy="866775"/>
          </a:xfrm>
          <a:prstGeom prst="rect">
            <a:avLst/>
          </a:prstGeom>
        </p:spPr>
      </p:pic>
      <p:pic>
        <p:nvPicPr>
          <p:cNvPr id="7" name="Picture 6" descr="A blue circle with a black background&#10;&#10;Description automatically generated">
            <a:extLst>
              <a:ext uri="{FF2B5EF4-FFF2-40B4-BE49-F238E27FC236}">
                <a16:creationId xmlns:a16="http://schemas.microsoft.com/office/drawing/2014/main" id="{604D1FEE-D683-2381-3035-57E4BDD75DFE}"/>
              </a:ext>
            </a:extLst>
          </p:cNvPr>
          <p:cNvPicPr>
            <a:picLocks noChangeAspect="1"/>
          </p:cNvPicPr>
          <p:nvPr/>
        </p:nvPicPr>
        <p:blipFill>
          <a:blip r:embed="rId6"/>
          <a:stretch>
            <a:fillRect/>
          </a:stretch>
        </p:blipFill>
        <p:spPr>
          <a:xfrm>
            <a:off x="8503584" y="4093790"/>
            <a:ext cx="1123950" cy="866775"/>
          </a:xfrm>
          <a:prstGeom prst="rect">
            <a:avLst/>
          </a:prstGeom>
        </p:spPr>
      </p:pic>
      <p:pic>
        <p:nvPicPr>
          <p:cNvPr id="8" name="Picture 7">
            <a:extLst>
              <a:ext uri="{FF2B5EF4-FFF2-40B4-BE49-F238E27FC236}">
                <a16:creationId xmlns:a16="http://schemas.microsoft.com/office/drawing/2014/main" id="{4107C4A6-2DED-19E6-C1F7-B7B557D9EE68}"/>
              </a:ext>
            </a:extLst>
          </p:cNvPr>
          <p:cNvPicPr>
            <a:picLocks noChangeAspect="1"/>
          </p:cNvPicPr>
          <p:nvPr/>
        </p:nvPicPr>
        <p:blipFill>
          <a:blip r:embed="rId7"/>
          <a:stretch>
            <a:fillRect/>
          </a:stretch>
        </p:blipFill>
        <p:spPr>
          <a:xfrm rot="1080000">
            <a:off x="4551269" y="3204043"/>
            <a:ext cx="400050" cy="1323975"/>
          </a:xfrm>
          <a:prstGeom prst="rect">
            <a:avLst/>
          </a:prstGeom>
        </p:spPr>
      </p:pic>
      <p:pic>
        <p:nvPicPr>
          <p:cNvPr id="9" name="Picture 8">
            <a:extLst>
              <a:ext uri="{FF2B5EF4-FFF2-40B4-BE49-F238E27FC236}">
                <a16:creationId xmlns:a16="http://schemas.microsoft.com/office/drawing/2014/main" id="{9BB46CC0-B15E-F494-FD6F-931066EF6671}"/>
              </a:ext>
            </a:extLst>
          </p:cNvPr>
          <p:cNvPicPr>
            <a:picLocks noChangeAspect="1"/>
          </p:cNvPicPr>
          <p:nvPr/>
        </p:nvPicPr>
        <p:blipFill>
          <a:blip r:embed="rId7"/>
          <a:stretch>
            <a:fillRect/>
          </a:stretch>
        </p:blipFill>
        <p:spPr>
          <a:xfrm rot="-4080000">
            <a:off x="9649945" y="3002336"/>
            <a:ext cx="400050" cy="1323975"/>
          </a:xfrm>
          <a:prstGeom prst="rect">
            <a:avLst/>
          </a:prstGeom>
        </p:spPr>
      </p:pic>
      <p:sp>
        <p:nvSpPr>
          <p:cNvPr id="12" name="Isosceles Triangle 11">
            <a:extLst>
              <a:ext uri="{FF2B5EF4-FFF2-40B4-BE49-F238E27FC236}">
                <a16:creationId xmlns:a16="http://schemas.microsoft.com/office/drawing/2014/main" id="{C57E0421-5F2A-5A18-B667-134D701AFB8B}"/>
              </a:ext>
            </a:extLst>
          </p:cNvPr>
          <p:cNvSpPr/>
          <p:nvPr/>
        </p:nvSpPr>
        <p:spPr>
          <a:xfrm rot="-3780000">
            <a:off x="11099427" y="3753970"/>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4B9D0211-6947-78A9-FB2D-74BD7FBE7FA7}"/>
              </a:ext>
            </a:extLst>
          </p:cNvPr>
          <p:cNvSpPr/>
          <p:nvPr/>
        </p:nvSpPr>
        <p:spPr>
          <a:xfrm rot="19440000">
            <a:off x="-1570397" y="678372"/>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8738AAFD-E981-C036-825A-6D7C0DD10D1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67416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422476" y="662266"/>
            <a:ext cx="4509236" cy="1139139"/>
          </a:xfrm>
        </p:spPr>
        <p:txBody>
          <a:bodyPr vert="horz" lIns="91440" tIns="45720" rIns="91440" bIns="45720" rtlCol="0" anchor="ctr">
            <a:noAutofit/>
          </a:bodyPr>
          <a:lstStyle/>
          <a:p>
            <a:pPr algn="l"/>
            <a:r>
              <a:rPr lang="en-US" sz="4000" kern="1200" dirty="0">
                <a:solidFill>
                  <a:schemeClr val="accent5">
                    <a:lumMod val="50000"/>
                  </a:schemeClr>
                </a:solidFill>
                <a:latin typeface="Cavolini" panose="03000502040302020204" pitchFamily="66" charset="0"/>
                <a:cs typeface="Cavolini" panose="03000502040302020204" pitchFamily="66" charset="0"/>
              </a:rPr>
              <a:t>Why do people need help from food banks?</a:t>
            </a:r>
          </a:p>
        </p:txBody>
      </p:sp>
      <p:sp>
        <p:nvSpPr>
          <p:cNvPr id="16" name="Title 6">
            <a:extLst>
              <a:ext uri="{FF2B5EF4-FFF2-40B4-BE49-F238E27FC236}">
                <a16:creationId xmlns:a16="http://schemas.microsoft.com/office/drawing/2014/main" id="{A69B5E64-AD65-4752-A5E7-6E6B6ACDEA2E}"/>
              </a:ext>
            </a:extLst>
          </p:cNvPr>
          <p:cNvSpPr txBox="1">
            <a:spLocks/>
          </p:cNvSpPr>
          <p:nvPr/>
        </p:nvSpPr>
        <p:spPr>
          <a:xfrm>
            <a:off x="422476" y="2220970"/>
            <a:ext cx="5536737" cy="2419097"/>
          </a:xfrm>
          <a:prstGeom prst="rect">
            <a:avLst/>
          </a:prstGeom>
        </p:spPr>
        <p:txBody>
          <a:bodyPr vert="horz" lIns="91440" tIns="45720" rIns="91440" bIns="45720" rtlCol="0" anchor="t">
            <a:noAutofit/>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pPr algn="l">
              <a:lnSpc>
                <a:spcPct val="90000"/>
              </a:lnSpc>
              <a:spcAft>
                <a:spcPts val="600"/>
              </a:spcAft>
            </a:pPr>
            <a:r>
              <a:rPr lang="en-US" sz="2800" b="0" dirty="0">
                <a:solidFill>
                  <a:schemeClr val="accent5">
                    <a:lumMod val="50000"/>
                  </a:schemeClr>
                </a:solidFill>
                <a:latin typeface="Cavolini" panose="03000502040302020204" pitchFamily="66" charset="0"/>
                <a:ea typeface="+mn-ea"/>
                <a:cs typeface="Cavolini" panose="03000502040302020204" pitchFamily="66" charset="0"/>
              </a:rPr>
              <a:t>All sorts of people need our help for all sorts of reasons. </a:t>
            </a:r>
          </a:p>
          <a:p>
            <a:pPr algn="l">
              <a:lnSpc>
                <a:spcPct val="90000"/>
              </a:lnSpc>
              <a:spcAft>
                <a:spcPts val="600"/>
              </a:spcAft>
            </a:pPr>
            <a:endParaRPr lang="en-US" sz="2800" b="0" dirty="0">
              <a:solidFill>
                <a:schemeClr val="accent5">
                  <a:lumMod val="50000"/>
                </a:schemeClr>
              </a:solidFill>
              <a:latin typeface="Cavolini" panose="03000502040302020204" pitchFamily="66" charset="0"/>
              <a:ea typeface="+mn-ea"/>
              <a:cs typeface="Cavolini" panose="03000502040302020204" pitchFamily="66" charset="0"/>
            </a:endParaRPr>
          </a:p>
          <a:p>
            <a:pPr algn="l">
              <a:lnSpc>
                <a:spcPct val="90000"/>
              </a:lnSpc>
              <a:spcAft>
                <a:spcPts val="600"/>
              </a:spcAft>
            </a:pPr>
            <a:r>
              <a:rPr lang="en-US" sz="2800" b="0" dirty="0">
                <a:solidFill>
                  <a:schemeClr val="accent5">
                    <a:lumMod val="50000"/>
                  </a:schemeClr>
                </a:solidFill>
                <a:latin typeface="Cavolini" panose="03000502040302020204" pitchFamily="66" charset="0"/>
                <a:ea typeface="+mn-ea"/>
                <a:cs typeface="Cavolini" panose="03000502040302020204" pitchFamily="66" charset="0"/>
              </a:rPr>
              <a:t>It can happen to anyone.</a:t>
            </a:r>
            <a:endParaRPr lang="en-US" sz="2800" dirty="0">
              <a:solidFill>
                <a:schemeClr val="accent5">
                  <a:lumMod val="50000"/>
                </a:schemeClr>
              </a:solidFill>
              <a:latin typeface="Cavolini" panose="03000502040302020204" pitchFamily="66" charset="0"/>
              <a:ea typeface="+mn-ea"/>
              <a:cs typeface="Cavolini" panose="03000502040302020204" pitchFamily="66" charset="0"/>
            </a:endParaRPr>
          </a:p>
        </p:txBody>
      </p:sp>
      <p:sp>
        <p:nvSpPr>
          <p:cNvPr id="28" name="Oval 27">
            <a:extLst>
              <a:ext uri="{FF2B5EF4-FFF2-40B4-BE49-F238E27FC236}">
                <a16:creationId xmlns:a16="http://schemas.microsoft.com/office/drawing/2014/main" id="{07977D39-626F-40D7-B00F-16E02602D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9615" y="197110"/>
            <a:ext cx="2020824" cy="202082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artoon person with money in envelope&#10;&#10;Description automatically generated">
            <a:extLst>
              <a:ext uri="{FF2B5EF4-FFF2-40B4-BE49-F238E27FC236}">
                <a16:creationId xmlns:a16="http://schemas.microsoft.com/office/drawing/2014/main" id="{21331438-C85C-4652-818E-6C5F1FAB152C}"/>
              </a:ext>
            </a:extLst>
          </p:cNvPr>
          <p:cNvPicPr>
            <a:picLocks noChangeAspect="1"/>
          </p:cNvPicPr>
          <p:nvPr/>
        </p:nvPicPr>
        <p:blipFill rotWithShape="1">
          <a:blip r:embed="rId3"/>
          <a:srcRect t="4609" r="-3" b="7104"/>
          <a:stretch/>
        </p:blipFill>
        <p:spPr>
          <a:xfrm>
            <a:off x="5714207" y="361702"/>
            <a:ext cx="1691640" cy="1691640"/>
          </a:xfrm>
          <a:custGeom>
            <a:avLst/>
            <a:gdLst/>
            <a:ahLst/>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sp>
        <p:nvSpPr>
          <p:cNvPr id="30" name="Freeform: Shape 29">
            <a:extLst>
              <a:ext uri="{FF2B5EF4-FFF2-40B4-BE49-F238E27FC236}">
                <a16:creationId xmlns:a16="http://schemas.microsoft.com/office/drawing/2014/main" id="{B905CDE4-B751-4B3E-B625-6E59F89034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4932" y="-16261"/>
            <a:ext cx="4077068" cy="3445261"/>
          </a:xfrm>
          <a:custGeom>
            <a:avLst/>
            <a:gdLst>
              <a:gd name="connsiteX0" fmla="*/ 250035 w 4077068"/>
              <a:gd name="connsiteY0" fmla="*/ 0 h 3445261"/>
              <a:gd name="connsiteX1" fmla="*/ 4077068 w 4077068"/>
              <a:gd name="connsiteY1" fmla="*/ 0 h 3445261"/>
              <a:gd name="connsiteX2" fmla="*/ 4077068 w 4077068"/>
              <a:gd name="connsiteY2" fmla="*/ 2743040 h 3445261"/>
              <a:gd name="connsiteX3" fmla="*/ 4074154 w 4077068"/>
              <a:gd name="connsiteY3" fmla="*/ 2746247 h 3445261"/>
              <a:gd name="connsiteX4" fmla="*/ 2386584 w 4077068"/>
              <a:gd name="connsiteY4" fmla="*/ 3445261 h 3445261"/>
              <a:gd name="connsiteX5" fmla="*/ 0 w 4077068"/>
              <a:gd name="connsiteY5" fmla="*/ 1058677 h 3445261"/>
              <a:gd name="connsiteX6" fmla="*/ 187550 w 4077068"/>
              <a:gd name="connsiteY6" fmla="*/ 129711 h 3445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7068" h="3445261">
                <a:moveTo>
                  <a:pt x="250035" y="0"/>
                </a:moveTo>
                <a:lnTo>
                  <a:pt x="4077068" y="0"/>
                </a:lnTo>
                <a:lnTo>
                  <a:pt x="4077068" y="2743040"/>
                </a:lnTo>
                <a:lnTo>
                  <a:pt x="4074154" y="2746247"/>
                </a:lnTo>
                <a:cubicBezTo>
                  <a:pt x="3642267" y="3178134"/>
                  <a:pt x="3045621" y="3445261"/>
                  <a:pt x="2386584" y="3445261"/>
                </a:cubicBezTo>
                <a:cubicBezTo>
                  <a:pt x="1068510" y="3445261"/>
                  <a:pt x="0" y="2376751"/>
                  <a:pt x="0" y="1058677"/>
                </a:cubicBezTo>
                <a:cubicBezTo>
                  <a:pt x="0" y="729159"/>
                  <a:pt x="66782" y="415238"/>
                  <a:pt x="187550" y="129711"/>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Oval 31">
            <a:extLst>
              <a:ext uri="{FF2B5EF4-FFF2-40B4-BE49-F238E27FC236}">
                <a16:creationId xmlns:a16="http://schemas.microsoft.com/office/drawing/2014/main" id="{08108C16-F4C0-44AA-999D-17BD39219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1428" y="2550745"/>
            <a:ext cx="3072384" cy="3072384"/>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039F13B-159B-6CE1-656F-BB778CAB3875}"/>
              </a:ext>
            </a:extLst>
          </p:cNvPr>
          <p:cNvPicPr>
            <a:picLocks noChangeAspect="1"/>
          </p:cNvPicPr>
          <p:nvPr/>
        </p:nvPicPr>
        <p:blipFill rotWithShape="1">
          <a:blip r:embed="rId4"/>
          <a:srcRect l="332" r="501"/>
          <a:stretch/>
        </p:blipFill>
        <p:spPr>
          <a:xfrm>
            <a:off x="5666870" y="2550745"/>
            <a:ext cx="3181500" cy="3181500"/>
          </a:xfrm>
          <a:custGeom>
            <a:avLst/>
            <a:gdLst/>
            <a:ahLst/>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p:spPr>
      </p:pic>
      <p:pic>
        <p:nvPicPr>
          <p:cNvPr id="2" name="Picture 1" descr="Cartoon a cartoon of a child in a hospital bed&#10;&#10;Description automatically generated">
            <a:extLst>
              <a:ext uri="{FF2B5EF4-FFF2-40B4-BE49-F238E27FC236}">
                <a16:creationId xmlns:a16="http://schemas.microsoft.com/office/drawing/2014/main" id="{5C4B40E0-2B7C-4289-B994-10612579461B}"/>
              </a:ext>
            </a:extLst>
          </p:cNvPr>
          <p:cNvPicPr>
            <a:picLocks noChangeAspect="1"/>
          </p:cNvPicPr>
          <p:nvPr/>
        </p:nvPicPr>
        <p:blipFill rotWithShape="1">
          <a:blip r:embed="rId5"/>
          <a:srcRect t="10878" r="-4" b="5263"/>
          <a:stretch/>
        </p:blipFill>
        <p:spPr>
          <a:xfrm>
            <a:off x="8278624" y="2"/>
            <a:ext cx="3913376" cy="3281569"/>
          </a:xfrm>
          <a:custGeom>
            <a:avLst/>
            <a:gdLst/>
            <a:ahLst/>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p:spPr>
      </p:pic>
      <p:sp>
        <p:nvSpPr>
          <p:cNvPr id="34" name="Freeform: Shape 33">
            <a:extLst>
              <a:ext uri="{FF2B5EF4-FFF2-40B4-BE49-F238E27FC236}">
                <a16:creationId xmlns:a16="http://schemas.microsoft.com/office/drawing/2014/main" id="{CDC29AC1-2821-4FCC-B597-88DAF39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53162" y="4604085"/>
            <a:ext cx="4281112" cy="2253913"/>
          </a:xfrm>
          <a:custGeom>
            <a:avLst/>
            <a:gdLst>
              <a:gd name="connsiteX0" fmla="*/ 2140556 w 4281112"/>
              <a:gd name="connsiteY0" fmla="*/ 0 h 2253913"/>
              <a:gd name="connsiteX1" fmla="*/ 4281112 w 4281112"/>
              <a:gd name="connsiteY1" fmla="*/ 2140556 h 2253913"/>
              <a:gd name="connsiteX2" fmla="*/ 4275388 w 4281112"/>
              <a:gd name="connsiteY2" fmla="*/ 2253913 h 2253913"/>
              <a:gd name="connsiteX3" fmla="*/ 5724 w 4281112"/>
              <a:gd name="connsiteY3" fmla="*/ 2253913 h 2253913"/>
              <a:gd name="connsiteX4" fmla="*/ 0 w 4281112"/>
              <a:gd name="connsiteY4" fmla="*/ 2140556 h 2253913"/>
              <a:gd name="connsiteX5" fmla="*/ 2140556 w 4281112"/>
              <a:gd name="connsiteY5" fmla="*/ 0 h 225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81112" h="2253913">
                <a:moveTo>
                  <a:pt x="2140556" y="0"/>
                </a:moveTo>
                <a:cubicBezTo>
                  <a:pt x="3322752" y="0"/>
                  <a:pt x="4281112" y="958360"/>
                  <a:pt x="4281112" y="2140556"/>
                </a:cubicBezTo>
                <a:lnTo>
                  <a:pt x="4275388" y="2253913"/>
                </a:lnTo>
                <a:lnTo>
                  <a:pt x="5724" y="2253913"/>
                </a:lnTo>
                <a:lnTo>
                  <a:pt x="0" y="2140556"/>
                </a:lnTo>
                <a:cubicBezTo>
                  <a:pt x="0" y="958360"/>
                  <a:pt x="958360" y="0"/>
                  <a:pt x="214055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sleeping on a bench with newspaper&#10;&#10;Description automatically generated">
            <a:extLst>
              <a:ext uri="{FF2B5EF4-FFF2-40B4-BE49-F238E27FC236}">
                <a16:creationId xmlns:a16="http://schemas.microsoft.com/office/drawing/2014/main" id="{EF33FAB0-D4A1-4712-B393-68C606346EE7}"/>
              </a:ext>
            </a:extLst>
          </p:cNvPr>
          <p:cNvPicPr>
            <a:picLocks noChangeAspect="1"/>
          </p:cNvPicPr>
          <p:nvPr/>
        </p:nvPicPr>
        <p:blipFill rotWithShape="1">
          <a:blip r:embed="rId6"/>
          <a:srcRect t="9801" r="5" b="19709"/>
          <a:stretch/>
        </p:blipFill>
        <p:spPr>
          <a:xfrm>
            <a:off x="1818614" y="4769536"/>
            <a:ext cx="3950208" cy="2088462"/>
          </a:xfrm>
          <a:custGeom>
            <a:avLst/>
            <a:gdLst/>
            <a:ahLst/>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p:spPr>
      </p:pic>
      <p:sp>
        <p:nvSpPr>
          <p:cNvPr id="36" name="Freeform: Shape 35">
            <a:extLst>
              <a:ext uri="{FF2B5EF4-FFF2-40B4-BE49-F238E27FC236}">
                <a16:creationId xmlns:a16="http://schemas.microsoft.com/office/drawing/2014/main" id="{C8F10CB3-3B5E-4C7A-98CF-B87454DD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8370" y="3966828"/>
            <a:ext cx="3339958" cy="2891173"/>
          </a:xfrm>
          <a:custGeom>
            <a:avLst/>
            <a:gdLst>
              <a:gd name="connsiteX0" fmla="*/ 2002536 w 3339958"/>
              <a:gd name="connsiteY0" fmla="*/ 0 h 2891173"/>
              <a:gd name="connsiteX1" fmla="*/ 3276335 w 3339958"/>
              <a:gd name="connsiteY1" fmla="*/ 457282 h 2891173"/>
              <a:gd name="connsiteX2" fmla="*/ 3339958 w 3339958"/>
              <a:gd name="connsiteY2" fmla="*/ 515107 h 2891173"/>
              <a:gd name="connsiteX3" fmla="*/ 3339958 w 3339958"/>
              <a:gd name="connsiteY3" fmla="*/ 2891173 h 2891173"/>
              <a:gd name="connsiteX4" fmla="*/ 209954 w 3339958"/>
              <a:gd name="connsiteY4" fmla="*/ 2891173 h 2891173"/>
              <a:gd name="connsiteX5" fmla="*/ 157369 w 3339958"/>
              <a:gd name="connsiteY5" fmla="*/ 2782014 h 2891173"/>
              <a:gd name="connsiteX6" fmla="*/ 0 w 3339958"/>
              <a:gd name="connsiteY6" fmla="*/ 2002536 h 2891173"/>
              <a:gd name="connsiteX7" fmla="*/ 2002536 w 3339958"/>
              <a:gd name="connsiteY7" fmla="*/ 0 h 2891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9958" h="2891173">
                <a:moveTo>
                  <a:pt x="2002536" y="0"/>
                </a:moveTo>
                <a:cubicBezTo>
                  <a:pt x="2486398" y="0"/>
                  <a:pt x="2930179" y="171609"/>
                  <a:pt x="3276335" y="457282"/>
                </a:cubicBezTo>
                <a:lnTo>
                  <a:pt x="3339958" y="515107"/>
                </a:lnTo>
                <a:lnTo>
                  <a:pt x="3339958" y="2891173"/>
                </a:lnTo>
                <a:lnTo>
                  <a:pt x="209954" y="2891173"/>
                </a:lnTo>
                <a:lnTo>
                  <a:pt x="157369" y="2782014"/>
                </a:lnTo>
                <a:cubicBezTo>
                  <a:pt x="56036" y="2542434"/>
                  <a:pt x="0" y="2279029"/>
                  <a:pt x="0" y="2002536"/>
                </a:cubicBezTo>
                <a:cubicBezTo>
                  <a:pt x="0" y="896566"/>
                  <a:pt x="896566" y="0"/>
                  <a:pt x="2002536"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A person wearing a face mask holding a sign&#10;&#10;Description automatically generated">
            <a:extLst>
              <a:ext uri="{FF2B5EF4-FFF2-40B4-BE49-F238E27FC236}">
                <a16:creationId xmlns:a16="http://schemas.microsoft.com/office/drawing/2014/main" id="{88CCE275-D5FE-45DF-A3C1-77C29A6DA94B}"/>
              </a:ext>
            </a:extLst>
          </p:cNvPr>
          <p:cNvPicPr>
            <a:picLocks noChangeAspect="1"/>
          </p:cNvPicPr>
          <p:nvPr/>
        </p:nvPicPr>
        <p:blipFill rotWithShape="1">
          <a:blip r:embed="rId7"/>
          <a:srcRect l="9147" r="13319" b="2"/>
          <a:stretch/>
        </p:blipFill>
        <p:spPr>
          <a:xfrm>
            <a:off x="9009416" y="4131546"/>
            <a:ext cx="3178912" cy="2726454"/>
          </a:xfrm>
          <a:custGeom>
            <a:avLst/>
            <a:gdLst/>
            <a:ahLst/>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8" name="Picture 7" descr="A blue circle with a black background&#10;&#10;Description automatically generated">
            <a:extLst>
              <a:ext uri="{FF2B5EF4-FFF2-40B4-BE49-F238E27FC236}">
                <a16:creationId xmlns:a16="http://schemas.microsoft.com/office/drawing/2014/main" id="{75871239-4BF7-19EC-BDCC-F96C65A3B24B}"/>
              </a:ext>
            </a:extLst>
          </p:cNvPr>
          <p:cNvPicPr>
            <a:picLocks noChangeAspect="1"/>
          </p:cNvPicPr>
          <p:nvPr/>
        </p:nvPicPr>
        <p:blipFill>
          <a:blip r:embed="rId8"/>
          <a:stretch>
            <a:fillRect/>
          </a:stretch>
        </p:blipFill>
        <p:spPr>
          <a:xfrm>
            <a:off x="175444" y="4556484"/>
            <a:ext cx="1123950" cy="866775"/>
          </a:xfrm>
          <a:prstGeom prst="rect">
            <a:avLst/>
          </a:prstGeom>
        </p:spPr>
      </p:pic>
      <p:pic>
        <p:nvPicPr>
          <p:cNvPr id="9" name="Picture 8" descr="A blue circle with a black background&#10;&#10;Description automatically generated">
            <a:extLst>
              <a:ext uri="{FF2B5EF4-FFF2-40B4-BE49-F238E27FC236}">
                <a16:creationId xmlns:a16="http://schemas.microsoft.com/office/drawing/2014/main" id="{26601875-B1F3-45EF-323C-868A4E03B866}"/>
              </a:ext>
            </a:extLst>
          </p:cNvPr>
          <p:cNvPicPr>
            <a:picLocks noChangeAspect="1"/>
          </p:cNvPicPr>
          <p:nvPr/>
        </p:nvPicPr>
        <p:blipFill>
          <a:blip r:embed="rId8"/>
          <a:stretch>
            <a:fillRect/>
          </a:stretch>
        </p:blipFill>
        <p:spPr>
          <a:xfrm>
            <a:off x="7414444" y="5810096"/>
            <a:ext cx="1123950" cy="866775"/>
          </a:xfrm>
          <a:prstGeom prst="rect">
            <a:avLst/>
          </a:prstGeom>
        </p:spPr>
      </p:pic>
      <p:pic>
        <p:nvPicPr>
          <p:cNvPr id="10" name="Picture 9">
            <a:extLst>
              <a:ext uri="{FF2B5EF4-FFF2-40B4-BE49-F238E27FC236}">
                <a16:creationId xmlns:a16="http://schemas.microsoft.com/office/drawing/2014/main" id="{252D1236-7EED-30FA-B936-3EB79ACEDB61}"/>
              </a:ext>
            </a:extLst>
          </p:cNvPr>
          <p:cNvPicPr>
            <a:picLocks noChangeAspect="1"/>
          </p:cNvPicPr>
          <p:nvPr/>
        </p:nvPicPr>
        <p:blipFill>
          <a:blip r:embed="rId9"/>
          <a:stretch>
            <a:fillRect/>
          </a:stretch>
        </p:blipFill>
        <p:spPr>
          <a:xfrm rot="4380000">
            <a:off x="9493063" y="3170425"/>
            <a:ext cx="400050" cy="1323975"/>
          </a:xfrm>
          <a:prstGeom prst="rect">
            <a:avLst/>
          </a:prstGeom>
        </p:spPr>
      </p:pic>
      <p:pic>
        <p:nvPicPr>
          <p:cNvPr id="11" name="Picture 10" descr="A white and yellow object&#10;&#10;Description automatically generated">
            <a:extLst>
              <a:ext uri="{FF2B5EF4-FFF2-40B4-BE49-F238E27FC236}">
                <a16:creationId xmlns:a16="http://schemas.microsoft.com/office/drawing/2014/main" id="{EE417D78-62EC-5430-CF44-6832CB0F7BF9}"/>
              </a:ext>
            </a:extLst>
          </p:cNvPr>
          <p:cNvPicPr>
            <a:picLocks noChangeAspect="1"/>
          </p:cNvPicPr>
          <p:nvPr/>
        </p:nvPicPr>
        <p:blipFill>
          <a:blip r:embed="rId9"/>
          <a:stretch>
            <a:fillRect/>
          </a:stretch>
        </p:blipFill>
        <p:spPr>
          <a:xfrm rot="-3480000">
            <a:off x="6389033" y="5590895"/>
            <a:ext cx="400050" cy="1323975"/>
          </a:xfrm>
          <a:prstGeom prst="rect">
            <a:avLst/>
          </a:prstGeom>
        </p:spPr>
      </p:pic>
      <p:sp>
        <p:nvSpPr>
          <p:cNvPr id="17" name="Isosceles Triangle 16">
            <a:extLst>
              <a:ext uri="{FF2B5EF4-FFF2-40B4-BE49-F238E27FC236}">
                <a16:creationId xmlns:a16="http://schemas.microsoft.com/office/drawing/2014/main" id="{5FED6075-27AA-C27C-B0E1-9CB560548F8F}"/>
              </a:ext>
            </a:extLst>
          </p:cNvPr>
          <p:cNvSpPr/>
          <p:nvPr/>
        </p:nvSpPr>
        <p:spPr>
          <a:xfrm rot="-2400000">
            <a:off x="4375898" y="-1210236"/>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D5F659-0C7A-D104-2151-05717D8451A4}"/>
              </a:ext>
            </a:extLst>
          </p:cNvPr>
          <p:cNvSpPr/>
          <p:nvPr/>
        </p:nvSpPr>
        <p:spPr>
          <a:xfrm rot="-2400000">
            <a:off x="-890867" y="5378823"/>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10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laughing while holding a tablet&#10;&#10;Description automatically generated">
            <a:extLst>
              <a:ext uri="{FF2B5EF4-FFF2-40B4-BE49-F238E27FC236}">
                <a16:creationId xmlns:a16="http://schemas.microsoft.com/office/drawing/2014/main" id="{02033D52-B304-DE7F-F40F-6227C2EA6518}"/>
              </a:ext>
            </a:extLst>
          </p:cNvPr>
          <p:cNvPicPr>
            <a:picLocks noChangeAspect="1"/>
          </p:cNvPicPr>
          <p:nvPr/>
        </p:nvPicPr>
        <p:blipFill rotWithShape="1">
          <a:blip r:embed="rId3"/>
          <a:srcRect l="8967" r="8967"/>
          <a:stretch/>
        </p:blipFill>
        <p:spPr>
          <a:xfrm>
            <a:off x="-690665" y="2025949"/>
            <a:ext cx="5438938" cy="5646748"/>
          </a:xfrm>
          <a:prstGeom prst="ellipse">
            <a:avLst/>
          </a:prstGeom>
          <a:ln w="174625">
            <a:solidFill>
              <a:schemeClr val="tx1"/>
            </a:solidFill>
          </a:ln>
          <a:effectLst/>
        </p:spPr>
      </p:pic>
      <p:sp>
        <p:nvSpPr>
          <p:cNvPr id="4" name="Title 6">
            <a:extLst>
              <a:ext uri="{FF2B5EF4-FFF2-40B4-BE49-F238E27FC236}">
                <a16:creationId xmlns:a16="http://schemas.microsoft.com/office/drawing/2014/main" id="{5510D36B-0FC8-2388-C2D5-388D34B6FC7F}"/>
              </a:ext>
            </a:extLst>
          </p:cNvPr>
          <p:cNvSpPr txBox="1">
            <a:spLocks/>
          </p:cNvSpPr>
          <p:nvPr/>
        </p:nvSpPr>
        <p:spPr>
          <a:xfrm>
            <a:off x="139805" y="208711"/>
            <a:ext cx="9704023" cy="331941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dirty="0">
                <a:solidFill>
                  <a:schemeClr val="tx2"/>
                </a:solidFill>
                <a:latin typeface="Cavolini"/>
                <a:cs typeface="Cavolini"/>
              </a:rPr>
              <a:t>People are referred to our food banks by support workers or organisations who know about their situation…</a:t>
            </a:r>
            <a:endParaRPr lang="en-GB" sz="3600" dirty="0">
              <a:solidFill>
                <a:schemeClr val="tx2"/>
              </a:solidFill>
              <a:latin typeface="Cavolini"/>
            </a:endParaRPr>
          </a:p>
        </p:txBody>
      </p:sp>
      <p:sp>
        <p:nvSpPr>
          <p:cNvPr id="5" name="TextBox 4">
            <a:extLst>
              <a:ext uri="{FF2B5EF4-FFF2-40B4-BE49-F238E27FC236}">
                <a16:creationId xmlns:a16="http://schemas.microsoft.com/office/drawing/2014/main" id="{CFCEAA25-AC4E-C805-7875-4EF0AA8B8CA3}"/>
              </a:ext>
            </a:extLst>
          </p:cNvPr>
          <p:cNvSpPr txBox="1"/>
          <p:nvPr/>
        </p:nvSpPr>
        <p:spPr>
          <a:xfrm>
            <a:off x="4144923" y="5101924"/>
            <a:ext cx="777769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GB" sz="3600" dirty="0">
                <a:solidFill>
                  <a:srgbClr val="44546A"/>
                </a:solidFill>
                <a:latin typeface="Cavolini"/>
                <a:cs typeface="Cavolini"/>
              </a:rPr>
              <a:t>…so they can come to the food bank to receive an emergency food parcel.</a:t>
            </a:r>
            <a:endParaRPr lang="en-US" dirty="0"/>
          </a:p>
        </p:txBody>
      </p:sp>
      <p:pic>
        <p:nvPicPr>
          <p:cNvPr id="10" name="Picture 9" descr="A group of food on a table&#10;&#10;Description automatically generated">
            <a:extLst>
              <a:ext uri="{FF2B5EF4-FFF2-40B4-BE49-F238E27FC236}">
                <a16:creationId xmlns:a16="http://schemas.microsoft.com/office/drawing/2014/main" id="{96069628-915E-A46B-4AD0-58E2DDD3EF7B}"/>
              </a:ext>
            </a:extLst>
          </p:cNvPr>
          <p:cNvPicPr>
            <a:picLocks noChangeAspect="1"/>
          </p:cNvPicPr>
          <p:nvPr/>
        </p:nvPicPr>
        <p:blipFill>
          <a:blip r:embed="rId4"/>
          <a:srcRect t="1462" b="1462"/>
          <a:stretch/>
        </p:blipFill>
        <p:spPr>
          <a:xfrm>
            <a:off x="9614442" y="-145751"/>
            <a:ext cx="3761316" cy="3534659"/>
          </a:xfrm>
          <a:prstGeom prst="ellipse">
            <a:avLst/>
          </a:prstGeom>
          <a:ln w="1206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 name="Picture 5" descr="A blue circle with a black background&#10;&#10;Description automatically generated">
            <a:extLst>
              <a:ext uri="{FF2B5EF4-FFF2-40B4-BE49-F238E27FC236}">
                <a16:creationId xmlns:a16="http://schemas.microsoft.com/office/drawing/2014/main" id="{D048611C-BF8A-DF5F-A56A-641F6A44D1F7}"/>
              </a:ext>
            </a:extLst>
          </p:cNvPr>
          <p:cNvPicPr>
            <a:picLocks noChangeAspect="1"/>
          </p:cNvPicPr>
          <p:nvPr/>
        </p:nvPicPr>
        <p:blipFill>
          <a:blip r:embed="rId5"/>
          <a:stretch>
            <a:fillRect/>
          </a:stretch>
        </p:blipFill>
        <p:spPr>
          <a:xfrm>
            <a:off x="4188096" y="1864838"/>
            <a:ext cx="1123950" cy="866775"/>
          </a:xfrm>
          <a:prstGeom prst="rect">
            <a:avLst/>
          </a:prstGeom>
        </p:spPr>
      </p:pic>
      <p:pic>
        <p:nvPicPr>
          <p:cNvPr id="7" name="Picture 6" descr="A blue circle with a black background&#10;&#10;Description automatically generated">
            <a:extLst>
              <a:ext uri="{FF2B5EF4-FFF2-40B4-BE49-F238E27FC236}">
                <a16:creationId xmlns:a16="http://schemas.microsoft.com/office/drawing/2014/main" id="{604D1FEE-D683-2381-3035-57E4BDD75DFE}"/>
              </a:ext>
            </a:extLst>
          </p:cNvPr>
          <p:cNvPicPr>
            <a:picLocks noChangeAspect="1"/>
          </p:cNvPicPr>
          <p:nvPr/>
        </p:nvPicPr>
        <p:blipFill>
          <a:blip r:embed="rId5"/>
          <a:stretch>
            <a:fillRect/>
          </a:stretch>
        </p:blipFill>
        <p:spPr>
          <a:xfrm>
            <a:off x="8725256" y="4121499"/>
            <a:ext cx="1123950" cy="866775"/>
          </a:xfrm>
          <a:prstGeom prst="rect">
            <a:avLst/>
          </a:prstGeom>
        </p:spPr>
      </p:pic>
      <p:pic>
        <p:nvPicPr>
          <p:cNvPr id="8" name="Picture 7">
            <a:extLst>
              <a:ext uri="{FF2B5EF4-FFF2-40B4-BE49-F238E27FC236}">
                <a16:creationId xmlns:a16="http://schemas.microsoft.com/office/drawing/2014/main" id="{4107C4A6-2DED-19E6-C1F7-B7B557D9EE68}"/>
              </a:ext>
            </a:extLst>
          </p:cNvPr>
          <p:cNvPicPr>
            <a:picLocks noChangeAspect="1"/>
          </p:cNvPicPr>
          <p:nvPr/>
        </p:nvPicPr>
        <p:blipFill>
          <a:blip r:embed="rId6"/>
          <a:stretch>
            <a:fillRect/>
          </a:stretch>
        </p:blipFill>
        <p:spPr>
          <a:xfrm rot="1080000">
            <a:off x="5188578" y="3647389"/>
            <a:ext cx="400050" cy="1323975"/>
          </a:xfrm>
          <a:prstGeom prst="rect">
            <a:avLst/>
          </a:prstGeom>
        </p:spPr>
      </p:pic>
      <p:pic>
        <p:nvPicPr>
          <p:cNvPr id="9" name="Picture 8">
            <a:extLst>
              <a:ext uri="{FF2B5EF4-FFF2-40B4-BE49-F238E27FC236}">
                <a16:creationId xmlns:a16="http://schemas.microsoft.com/office/drawing/2014/main" id="{9BB46CC0-B15E-F494-FD6F-931066EF6671}"/>
              </a:ext>
            </a:extLst>
          </p:cNvPr>
          <p:cNvPicPr>
            <a:picLocks noChangeAspect="1"/>
          </p:cNvPicPr>
          <p:nvPr/>
        </p:nvPicPr>
        <p:blipFill>
          <a:blip r:embed="rId6"/>
          <a:stretch>
            <a:fillRect/>
          </a:stretch>
        </p:blipFill>
        <p:spPr>
          <a:xfrm rot="-4080000">
            <a:off x="9649945" y="3002336"/>
            <a:ext cx="400050" cy="1323975"/>
          </a:xfrm>
          <a:prstGeom prst="rect">
            <a:avLst/>
          </a:prstGeom>
        </p:spPr>
      </p:pic>
      <p:sp>
        <p:nvSpPr>
          <p:cNvPr id="12" name="Isosceles Triangle 11">
            <a:extLst>
              <a:ext uri="{FF2B5EF4-FFF2-40B4-BE49-F238E27FC236}">
                <a16:creationId xmlns:a16="http://schemas.microsoft.com/office/drawing/2014/main" id="{C57E0421-5F2A-5A18-B667-134D701AFB8B}"/>
              </a:ext>
            </a:extLst>
          </p:cNvPr>
          <p:cNvSpPr/>
          <p:nvPr/>
        </p:nvSpPr>
        <p:spPr>
          <a:xfrm rot="-3780000">
            <a:off x="11099427" y="3753970"/>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
            <a:extLst>
              <a:ext uri="{FF2B5EF4-FFF2-40B4-BE49-F238E27FC236}">
                <a16:creationId xmlns:a16="http://schemas.microsoft.com/office/drawing/2014/main" id="{8738AAFD-E981-C036-825A-6D7C0DD10D1D}"/>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14" name="Picture 13" descr="A sign in a parking lot&#10;&#10;Description automatically generated">
            <a:extLst>
              <a:ext uri="{FF2B5EF4-FFF2-40B4-BE49-F238E27FC236}">
                <a16:creationId xmlns:a16="http://schemas.microsoft.com/office/drawing/2014/main" id="{505B7E8E-22CF-BCFC-252A-74AEF448994E}"/>
              </a:ext>
            </a:extLst>
          </p:cNvPr>
          <p:cNvPicPr>
            <a:picLocks noChangeAspect="1"/>
          </p:cNvPicPr>
          <p:nvPr/>
        </p:nvPicPr>
        <p:blipFill>
          <a:blip r:embed="rId7"/>
          <a:srcRect l="24605" t="13935" r="8521" b="17302"/>
          <a:stretch/>
        </p:blipFill>
        <p:spPr>
          <a:xfrm>
            <a:off x="6078888" y="2019743"/>
            <a:ext cx="2872917" cy="2833676"/>
          </a:xfrm>
          <a:prstGeom prst="ellipse">
            <a:avLst/>
          </a:prstGeom>
          <a:ln w="12065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49651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4060011" y="4277607"/>
            <a:ext cx="4937937" cy="1363215"/>
          </a:xfrm>
        </p:spPr>
        <p:txBody>
          <a:bodyPr anchor="t">
            <a:normAutofit fontScale="90000"/>
          </a:bodyPr>
          <a:lstStyle/>
          <a:p>
            <a:pPr algn="l"/>
            <a:r>
              <a:rPr lang="en-GB" sz="4400" dirty="0">
                <a:solidFill>
                  <a:schemeClr val="accent5">
                    <a:lumMod val="50000"/>
                  </a:schemeClr>
                </a:solidFill>
                <a:latin typeface="Cavolini" panose="03000502040302020204" pitchFamily="66" charset="0"/>
                <a:cs typeface="Cavolini" panose="03000502040302020204" pitchFamily="66" charset="0"/>
              </a:rPr>
              <a:t>All the food we give to people is kindly donated to us</a:t>
            </a:r>
            <a:r>
              <a:rPr lang="en-GB" sz="2800" dirty="0">
                <a:solidFill>
                  <a:schemeClr val="accent5">
                    <a:lumMod val="50000"/>
                  </a:schemeClr>
                </a:solidFill>
                <a:latin typeface="+mn-lt"/>
              </a:rPr>
              <a:t>.</a:t>
            </a:r>
          </a:p>
        </p:txBody>
      </p:sp>
      <p:sp>
        <p:nvSpPr>
          <p:cNvPr id="20" name="Freeform: Shape 19">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124A9C4-72AA-471E-8055-C64816C33B6D}"/>
              </a:ext>
            </a:extLst>
          </p:cNvPr>
          <p:cNvPicPr>
            <a:picLocks noChangeAspect="1"/>
          </p:cNvPicPr>
          <p:nvPr/>
        </p:nvPicPr>
        <p:blipFill rotWithShape="1">
          <a:blip r:embed="rId3"/>
          <a:srcRect l="-1" t="10423" r="-1" b="8035"/>
          <a:stretch/>
        </p:blipFill>
        <p:spPr>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p:spPr>
      </p:pic>
      <p:pic>
        <p:nvPicPr>
          <p:cNvPr id="4" name="Picture 3">
            <a:extLst>
              <a:ext uri="{FF2B5EF4-FFF2-40B4-BE49-F238E27FC236}">
                <a16:creationId xmlns:a16="http://schemas.microsoft.com/office/drawing/2014/main" id="{420F30B4-16AA-4C4C-A0F1-4E4970792685}"/>
              </a:ext>
            </a:extLst>
          </p:cNvPr>
          <p:cNvPicPr>
            <a:picLocks noChangeAspect="1"/>
          </p:cNvPicPr>
          <p:nvPr/>
        </p:nvPicPr>
        <p:blipFill rotWithShape="1">
          <a:blip r:embed="rId4"/>
          <a:srcRect l="51636" t="1818" r="12087" b="-1818"/>
          <a:stretch/>
        </p:blipFill>
        <p:spPr>
          <a:xfrm>
            <a:off x="-36169" y="233046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p:spPr>
      </p:pic>
      <p:sp>
        <p:nvSpPr>
          <p:cNvPr id="24" name="Oval 23">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BAD787F-4FC6-493A-8C1A-AEE5DD526CEF}"/>
              </a:ext>
            </a:extLst>
          </p:cNvPr>
          <p:cNvPicPr>
            <a:picLocks noChangeAspect="1"/>
          </p:cNvPicPr>
          <p:nvPr/>
        </p:nvPicPr>
        <p:blipFill rotWithShape="1">
          <a:blip r:embed="rId5"/>
          <a:srcRect l="47132" t="1" r="6627" b="5455"/>
          <a:stretch/>
        </p:blipFill>
        <p:spPr>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p:spPr>
      </p:pic>
      <p:sp>
        <p:nvSpPr>
          <p:cNvPr id="26" name="Freeform: Shape 25">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E494416-767E-4905-8434-BA8D2DD66774}"/>
              </a:ext>
            </a:extLst>
          </p:cNvPr>
          <p:cNvPicPr>
            <a:picLocks noChangeAspect="1"/>
          </p:cNvPicPr>
          <p:nvPr/>
        </p:nvPicPr>
        <p:blipFill rotWithShape="1">
          <a:blip r:embed="rId6"/>
          <a:srcRect l="21315" r="18231" b="3"/>
          <a:stretch/>
        </p:blipFill>
        <p:spPr>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p:spPr>
      </p:pic>
      <p:sp>
        <p:nvSpPr>
          <p:cNvPr id="28" name="Freeform: Shape 27">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2B46D30-88AE-4D7E-AF64-C277052E2D9E}"/>
              </a:ext>
            </a:extLst>
          </p:cNvPr>
          <p:cNvPicPr>
            <a:picLocks noChangeAspect="1"/>
          </p:cNvPicPr>
          <p:nvPr/>
        </p:nvPicPr>
        <p:blipFill rotWithShape="1">
          <a:blip r:embed="rId7"/>
          <a:srcRect l="16278" r="15964"/>
          <a:stretch/>
        </p:blipFill>
        <p:spPr>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p:spPr>
      </p:pic>
      <p:pic>
        <p:nvPicPr>
          <p:cNvPr id="8" name="Picture 7" descr="A blue circle with a black background&#10;&#10;Description automatically generated">
            <a:extLst>
              <a:ext uri="{FF2B5EF4-FFF2-40B4-BE49-F238E27FC236}">
                <a16:creationId xmlns:a16="http://schemas.microsoft.com/office/drawing/2014/main" id="{D7529189-1DB9-C1A0-3745-62D98B607712}"/>
              </a:ext>
            </a:extLst>
          </p:cNvPr>
          <p:cNvPicPr>
            <a:picLocks noChangeAspect="1"/>
          </p:cNvPicPr>
          <p:nvPr/>
        </p:nvPicPr>
        <p:blipFill>
          <a:blip r:embed="rId8"/>
          <a:stretch>
            <a:fillRect/>
          </a:stretch>
        </p:blipFill>
        <p:spPr>
          <a:xfrm>
            <a:off x="3739638" y="2811257"/>
            <a:ext cx="1123950" cy="866775"/>
          </a:xfrm>
          <a:prstGeom prst="rect">
            <a:avLst/>
          </a:prstGeom>
        </p:spPr>
      </p:pic>
      <p:pic>
        <p:nvPicPr>
          <p:cNvPr id="9" name="Picture 8" descr="A blue circle with a black background&#10;&#10;Description automatically generated">
            <a:extLst>
              <a:ext uri="{FF2B5EF4-FFF2-40B4-BE49-F238E27FC236}">
                <a16:creationId xmlns:a16="http://schemas.microsoft.com/office/drawing/2014/main" id="{AE81850B-7855-F65C-FB78-03047EC1EC6B}"/>
              </a:ext>
            </a:extLst>
          </p:cNvPr>
          <p:cNvPicPr>
            <a:picLocks noChangeAspect="1"/>
          </p:cNvPicPr>
          <p:nvPr/>
        </p:nvPicPr>
        <p:blipFill>
          <a:blip r:embed="rId8"/>
          <a:stretch>
            <a:fillRect/>
          </a:stretch>
        </p:blipFill>
        <p:spPr>
          <a:xfrm>
            <a:off x="3380" y="1004580"/>
            <a:ext cx="1123950" cy="866775"/>
          </a:xfrm>
          <a:prstGeom prst="rect">
            <a:avLst/>
          </a:prstGeom>
        </p:spPr>
      </p:pic>
      <p:pic>
        <p:nvPicPr>
          <p:cNvPr id="11" name="Picture 10" descr="A white and yellow object&#10;&#10;Description automatically generated">
            <a:extLst>
              <a:ext uri="{FF2B5EF4-FFF2-40B4-BE49-F238E27FC236}">
                <a16:creationId xmlns:a16="http://schemas.microsoft.com/office/drawing/2014/main" id="{DE52B6C1-DB6B-7F21-2D65-0827579C4FAE}"/>
              </a:ext>
            </a:extLst>
          </p:cNvPr>
          <p:cNvPicPr>
            <a:picLocks noChangeAspect="1"/>
          </p:cNvPicPr>
          <p:nvPr/>
        </p:nvPicPr>
        <p:blipFill>
          <a:blip r:embed="rId9"/>
          <a:stretch>
            <a:fillRect/>
          </a:stretch>
        </p:blipFill>
        <p:spPr>
          <a:xfrm rot="7260000">
            <a:off x="9320997" y="2660014"/>
            <a:ext cx="400050" cy="1323975"/>
          </a:xfrm>
          <a:prstGeom prst="rect">
            <a:avLst/>
          </a:prstGeom>
        </p:spPr>
      </p:pic>
      <p:pic>
        <p:nvPicPr>
          <p:cNvPr id="12" name="Picture 11" descr="A white and yellow object&#10;&#10;Description automatically generated">
            <a:extLst>
              <a:ext uri="{FF2B5EF4-FFF2-40B4-BE49-F238E27FC236}">
                <a16:creationId xmlns:a16="http://schemas.microsoft.com/office/drawing/2014/main" id="{F611FDD9-D1CA-B0A1-2FA5-E583F6CB5D4F}"/>
              </a:ext>
            </a:extLst>
          </p:cNvPr>
          <p:cNvPicPr>
            <a:picLocks noChangeAspect="1"/>
          </p:cNvPicPr>
          <p:nvPr/>
        </p:nvPicPr>
        <p:blipFill>
          <a:blip r:embed="rId9"/>
          <a:stretch>
            <a:fillRect/>
          </a:stretch>
        </p:blipFill>
        <p:spPr>
          <a:xfrm rot="1380000">
            <a:off x="5398937" y="-40604"/>
            <a:ext cx="400050" cy="1323975"/>
          </a:xfrm>
          <a:prstGeom prst="rect">
            <a:avLst/>
          </a:prstGeom>
        </p:spPr>
      </p:pic>
      <p:pic>
        <p:nvPicPr>
          <p:cNvPr id="13" name="Picture 12" descr="A white and yellow object&#10;&#10;Description automatically generated">
            <a:extLst>
              <a:ext uri="{FF2B5EF4-FFF2-40B4-BE49-F238E27FC236}">
                <a16:creationId xmlns:a16="http://schemas.microsoft.com/office/drawing/2014/main" id="{DFC57BA1-C2C5-B0A9-6A54-D59A4403E840}"/>
              </a:ext>
            </a:extLst>
          </p:cNvPr>
          <p:cNvPicPr>
            <a:picLocks noChangeAspect="1"/>
          </p:cNvPicPr>
          <p:nvPr/>
        </p:nvPicPr>
        <p:blipFill>
          <a:blip r:embed="rId9"/>
          <a:stretch>
            <a:fillRect/>
          </a:stretch>
        </p:blipFill>
        <p:spPr>
          <a:xfrm rot="2100000">
            <a:off x="8453364" y="5373864"/>
            <a:ext cx="400050" cy="1346386"/>
          </a:xfrm>
          <a:prstGeom prst="rect">
            <a:avLst/>
          </a:prstGeom>
        </p:spPr>
      </p:pic>
      <p:sp>
        <p:nvSpPr>
          <p:cNvPr id="15" name="Isosceles Triangle 14">
            <a:extLst>
              <a:ext uri="{FF2B5EF4-FFF2-40B4-BE49-F238E27FC236}">
                <a16:creationId xmlns:a16="http://schemas.microsoft.com/office/drawing/2014/main" id="{18EB890D-CEA2-8D14-4AFC-AE0CC50304DE}"/>
              </a:ext>
            </a:extLst>
          </p:cNvPr>
          <p:cNvSpPr/>
          <p:nvPr/>
        </p:nvSpPr>
        <p:spPr>
          <a:xfrm rot="17040000">
            <a:off x="6818780" y="-1131795"/>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57645010-8042-3360-4DD8-B14BFF0642AB}"/>
              </a:ext>
            </a:extLst>
          </p:cNvPr>
          <p:cNvSpPr/>
          <p:nvPr/>
        </p:nvSpPr>
        <p:spPr>
          <a:xfrm rot="-2400000">
            <a:off x="5955926" y="6107206"/>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027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75A269E-7DDC-4EA9-B4C3-2D2C442FE11D}"/>
              </a:ext>
            </a:extLst>
          </p:cNvPr>
          <p:cNvSpPr>
            <a:spLocks noGrp="1"/>
          </p:cNvSpPr>
          <p:nvPr>
            <p:ph type="ctrTitle"/>
          </p:nvPr>
        </p:nvSpPr>
        <p:spPr>
          <a:xfrm>
            <a:off x="267123" y="446908"/>
            <a:ext cx="7800100" cy="1309688"/>
          </a:xfrm>
        </p:spPr>
        <p:txBody>
          <a:bodyPr>
            <a:noAutofit/>
          </a:bodyPr>
          <a:lstStyle/>
          <a:p>
            <a:pPr algn="l"/>
            <a:r>
              <a:rPr lang="en-GB" sz="3600" dirty="0">
                <a:solidFill>
                  <a:schemeClr val="accent5">
                    <a:lumMod val="50000"/>
                  </a:schemeClr>
                </a:solidFill>
                <a:latin typeface="Cavolini" panose="03000502040302020204" pitchFamily="66" charset="0"/>
                <a:cs typeface="Cavolini" panose="03000502040302020204" pitchFamily="66" charset="0"/>
              </a:rPr>
              <a:t>It is then sorted, dated and packed into parcels by our amazing volunteers…</a:t>
            </a:r>
          </a:p>
        </p:txBody>
      </p:sp>
      <p:pic>
        <p:nvPicPr>
          <p:cNvPr id="3" name="Picture 2" descr="A group of people posing for a photo&#10;&#10;Description automatically generated">
            <a:extLst>
              <a:ext uri="{FF2B5EF4-FFF2-40B4-BE49-F238E27FC236}">
                <a16:creationId xmlns:a16="http://schemas.microsoft.com/office/drawing/2014/main" id="{32BCF7B5-32F3-401A-8A55-621D134CAAC8}"/>
              </a:ext>
            </a:extLst>
          </p:cNvPr>
          <p:cNvPicPr>
            <a:picLocks noChangeAspect="1"/>
          </p:cNvPicPr>
          <p:nvPr/>
        </p:nvPicPr>
        <p:blipFill>
          <a:blip r:embed="rId3"/>
          <a:srcRect l="13491" t="4557" r="18381" b="-4557"/>
          <a:stretch/>
        </p:blipFill>
        <p:spPr>
          <a:xfrm>
            <a:off x="-1141270" y="2045855"/>
            <a:ext cx="5312601" cy="5213256"/>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4" name="Picture 3">
            <a:extLst>
              <a:ext uri="{FF2B5EF4-FFF2-40B4-BE49-F238E27FC236}">
                <a16:creationId xmlns:a16="http://schemas.microsoft.com/office/drawing/2014/main" id="{1694F317-4E60-4C41-913D-4B2DBFE241CC}"/>
              </a:ext>
            </a:extLst>
          </p:cNvPr>
          <p:cNvPicPr>
            <a:picLocks noChangeAspect="1"/>
          </p:cNvPicPr>
          <p:nvPr/>
        </p:nvPicPr>
        <p:blipFill rotWithShape="1">
          <a:blip r:embed="rId4"/>
          <a:srcRect r="15368" b="5703"/>
          <a:stretch/>
        </p:blipFill>
        <p:spPr>
          <a:xfrm>
            <a:off x="4648207" y="1765174"/>
            <a:ext cx="3437479" cy="3471269"/>
          </a:xfrm>
          <a:prstGeom prst="ellipse">
            <a:avLst/>
          </a:prstGeom>
          <a:ln w="174625"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3031A22C-9AEC-467E-9321-7F50E0FE500F}"/>
              </a:ext>
            </a:extLst>
          </p:cNvPr>
          <p:cNvPicPr>
            <a:picLocks noChangeAspect="1"/>
          </p:cNvPicPr>
          <p:nvPr/>
        </p:nvPicPr>
        <p:blipFill rotWithShape="1">
          <a:blip r:embed="rId5"/>
          <a:srcRect l="23711" t="-4775" r="-17268" b="5040"/>
          <a:stretch/>
        </p:blipFill>
        <p:spPr>
          <a:xfrm>
            <a:off x="8607494" y="-210023"/>
            <a:ext cx="5024219" cy="5234484"/>
          </a:xfrm>
          <a:prstGeom prst="ellipse">
            <a:avLst/>
          </a:prstGeom>
          <a:ln w="190500" cap="rnd" cmpd="sng">
            <a:solidFill>
              <a:schemeClr val="tx1"/>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16" name="Title 6">
            <a:extLst>
              <a:ext uri="{FF2B5EF4-FFF2-40B4-BE49-F238E27FC236}">
                <a16:creationId xmlns:a16="http://schemas.microsoft.com/office/drawing/2014/main" id="{D3600C72-A019-4A60-9C6D-970FB4346B76}"/>
              </a:ext>
            </a:extLst>
          </p:cNvPr>
          <p:cNvSpPr txBox="1">
            <a:spLocks/>
          </p:cNvSpPr>
          <p:nvPr/>
        </p:nvSpPr>
        <p:spPr>
          <a:xfrm>
            <a:off x="2855298" y="5424007"/>
            <a:ext cx="8210402" cy="1309688"/>
          </a:xfrm>
          <a:prstGeom prst="rect">
            <a:avLst/>
          </a:prstGeom>
        </p:spPr>
        <p:txBody>
          <a:bodyPr vert="horz" lIns="91440" tIns="45720" rIns="91440" bIns="45720" rtlCol="0" anchor="b">
            <a:noAutofit/>
          </a:bodyPr>
          <a:lstStyle>
            <a:lvl1pPr algn="ctr" defTabSz="914400" rtl="0" eaLnBrk="1" latinLnBrk="0" hangingPunct="1">
              <a:lnSpc>
                <a:spcPct val="100000"/>
              </a:lnSpc>
              <a:spcBef>
                <a:spcPct val="0"/>
              </a:spcBef>
              <a:buNone/>
              <a:defRPr sz="4400" b="0" kern="1200">
                <a:solidFill>
                  <a:schemeClr val="tx1"/>
                </a:solidFill>
                <a:latin typeface="+mj-lt"/>
                <a:ea typeface="+mj-ea"/>
                <a:cs typeface="+mj-cs"/>
              </a:defRPr>
            </a:lvl1pPr>
          </a:lstStyle>
          <a:p>
            <a:r>
              <a:rPr lang="en-GB" sz="3600" dirty="0">
                <a:solidFill>
                  <a:schemeClr val="accent5">
                    <a:lumMod val="50000"/>
                  </a:schemeClr>
                </a:solidFill>
                <a:latin typeface="Cavolini" panose="03000502040302020204" pitchFamily="66" charset="0"/>
                <a:cs typeface="Cavolini" panose="03000502040302020204" pitchFamily="66" charset="0"/>
              </a:rPr>
              <a:t>…ready to be given to </a:t>
            </a:r>
          </a:p>
          <a:p>
            <a:r>
              <a:rPr lang="en-GB" sz="3600" dirty="0">
                <a:solidFill>
                  <a:schemeClr val="accent5">
                    <a:lumMod val="50000"/>
                  </a:schemeClr>
                </a:solidFill>
                <a:latin typeface="Cavolini" panose="03000502040302020204" pitchFamily="66" charset="0"/>
                <a:cs typeface="Cavolini" panose="03000502040302020204" pitchFamily="66" charset="0"/>
              </a:rPr>
              <a:t>people who need it.</a:t>
            </a:r>
          </a:p>
        </p:txBody>
      </p:sp>
      <p:pic>
        <p:nvPicPr>
          <p:cNvPr id="2" name="Picture 1" descr="A blue circle with a black background&#10;&#10;Description automatically generated">
            <a:extLst>
              <a:ext uri="{FF2B5EF4-FFF2-40B4-BE49-F238E27FC236}">
                <a16:creationId xmlns:a16="http://schemas.microsoft.com/office/drawing/2014/main" id="{E069B747-0DEB-D6BD-E5BD-BA037222EA05}"/>
              </a:ext>
            </a:extLst>
          </p:cNvPr>
          <p:cNvPicPr>
            <a:picLocks noChangeAspect="1"/>
          </p:cNvPicPr>
          <p:nvPr/>
        </p:nvPicPr>
        <p:blipFill>
          <a:blip r:embed="rId6"/>
          <a:stretch>
            <a:fillRect/>
          </a:stretch>
        </p:blipFill>
        <p:spPr>
          <a:xfrm>
            <a:off x="3594053" y="1863003"/>
            <a:ext cx="1123950" cy="866775"/>
          </a:xfrm>
          <a:prstGeom prst="rect">
            <a:avLst/>
          </a:prstGeom>
        </p:spPr>
      </p:pic>
      <p:pic>
        <p:nvPicPr>
          <p:cNvPr id="6" name="Picture 5" descr="A blue circle with a black background&#10;&#10;Description automatically generated">
            <a:extLst>
              <a:ext uri="{FF2B5EF4-FFF2-40B4-BE49-F238E27FC236}">
                <a16:creationId xmlns:a16="http://schemas.microsoft.com/office/drawing/2014/main" id="{C0CAA35B-07CC-ABAB-EF3E-E4F9C21EC05D}"/>
              </a:ext>
            </a:extLst>
          </p:cNvPr>
          <p:cNvPicPr>
            <a:picLocks noChangeAspect="1"/>
          </p:cNvPicPr>
          <p:nvPr/>
        </p:nvPicPr>
        <p:blipFill>
          <a:blip r:embed="rId6"/>
          <a:stretch>
            <a:fillRect/>
          </a:stretch>
        </p:blipFill>
        <p:spPr>
          <a:xfrm>
            <a:off x="8009966" y="4388664"/>
            <a:ext cx="1123950" cy="866775"/>
          </a:xfrm>
          <a:prstGeom prst="rect">
            <a:avLst/>
          </a:prstGeom>
        </p:spPr>
      </p:pic>
      <p:pic>
        <p:nvPicPr>
          <p:cNvPr id="11" name="Picture 10" descr="A white and yellow object&#10;&#10;Description automatically generated">
            <a:extLst>
              <a:ext uri="{FF2B5EF4-FFF2-40B4-BE49-F238E27FC236}">
                <a16:creationId xmlns:a16="http://schemas.microsoft.com/office/drawing/2014/main" id="{5407A9C0-215B-D5C8-46D0-215C2B526066}"/>
              </a:ext>
            </a:extLst>
          </p:cNvPr>
          <p:cNvPicPr>
            <a:picLocks noChangeAspect="1"/>
          </p:cNvPicPr>
          <p:nvPr/>
        </p:nvPicPr>
        <p:blipFill>
          <a:blip r:embed="rId7"/>
          <a:stretch>
            <a:fillRect/>
          </a:stretch>
        </p:blipFill>
        <p:spPr>
          <a:xfrm rot="20760000">
            <a:off x="7885119" y="1387873"/>
            <a:ext cx="400050" cy="1323975"/>
          </a:xfrm>
          <a:prstGeom prst="rect">
            <a:avLst/>
          </a:prstGeom>
        </p:spPr>
      </p:pic>
      <p:pic>
        <p:nvPicPr>
          <p:cNvPr id="12" name="Picture 11" descr="A white and yellow object&#10;&#10;Description automatically generated">
            <a:extLst>
              <a:ext uri="{FF2B5EF4-FFF2-40B4-BE49-F238E27FC236}">
                <a16:creationId xmlns:a16="http://schemas.microsoft.com/office/drawing/2014/main" id="{A7F29E1E-BF91-AC32-0A17-A7143C7EB59E}"/>
              </a:ext>
            </a:extLst>
          </p:cNvPr>
          <p:cNvPicPr>
            <a:picLocks noChangeAspect="1"/>
          </p:cNvPicPr>
          <p:nvPr/>
        </p:nvPicPr>
        <p:blipFill>
          <a:blip r:embed="rId7"/>
          <a:stretch>
            <a:fillRect/>
          </a:stretch>
        </p:blipFill>
        <p:spPr>
          <a:xfrm rot="15120000">
            <a:off x="11132379" y="5156717"/>
            <a:ext cx="400050" cy="1323975"/>
          </a:xfrm>
          <a:prstGeom prst="rect">
            <a:avLst/>
          </a:prstGeom>
        </p:spPr>
      </p:pic>
      <p:pic>
        <p:nvPicPr>
          <p:cNvPr id="13" name="Picture 12" descr="A white and yellow object&#10;&#10;Description automatically generated">
            <a:extLst>
              <a:ext uri="{FF2B5EF4-FFF2-40B4-BE49-F238E27FC236}">
                <a16:creationId xmlns:a16="http://schemas.microsoft.com/office/drawing/2014/main" id="{B26F18D5-90EA-841E-9AD1-2E241908D4DB}"/>
              </a:ext>
            </a:extLst>
          </p:cNvPr>
          <p:cNvPicPr>
            <a:picLocks noChangeAspect="1"/>
          </p:cNvPicPr>
          <p:nvPr/>
        </p:nvPicPr>
        <p:blipFill>
          <a:blip r:embed="rId7"/>
          <a:stretch>
            <a:fillRect/>
          </a:stretch>
        </p:blipFill>
        <p:spPr>
          <a:xfrm rot="16740000">
            <a:off x="2846546" y="1335918"/>
            <a:ext cx="400050" cy="1323975"/>
          </a:xfrm>
          <a:prstGeom prst="rect">
            <a:avLst/>
          </a:prstGeom>
        </p:spPr>
      </p:pic>
      <p:sp>
        <p:nvSpPr>
          <p:cNvPr id="14" name="Isosceles Triangle 13">
            <a:extLst>
              <a:ext uri="{FF2B5EF4-FFF2-40B4-BE49-F238E27FC236}">
                <a16:creationId xmlns:a16="http://schemas.microsoft.com/office/drawing/2014/main" id="{64C106C5-86DC-CD29-D7DC-C97020670913}"/>
              </a:ext>
            </a:extLst>
          </p:cNvPr>
          <p:cNvSpPr/>
          <p:nvPr/>
        </p:nvSpPr>
        <p:spPr>
          <a:xfrm>
            <a:off x="9138601" y="5939117"/>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54EDE1F2-308A-4C93-4DBA-FE731EB92E92}"/>
              </a:ext>
            </a:extLst>
          </p:cNvPr>
          <p:cNvSpPr/>
          <p:nvPr/>
        </p:nvSpPr>
        <p:spPr>
          <a:xfrm rot="-2400000">
            <a:off x="7110133" y="-1019736"/>
            <a:ext cx="1792940" cy="1591234"/>
          </a:xfrm>
          <a:prstGeom prst="triangle">
            <a:avLst/>
          </a:prstGeom>
          <a:noFill/>
          <a:ln w="571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51930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16e92ee-067c-4123-b857-9fcfec5ba5d7">
      <Terms xmlns="http://schemas.microsoft.com/office/infopath/2007/PartnerControls"/>
    </lcf76f155ced4ddcb4097134ff3c332f>
    <TaxCatchAll xmlns="53ea814b-b72e-4468-9a28-c2a67e187b4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9958D954F38E46BF9E18541020F36C" ma:contentTypeVersion="18" ma:contentTypeDescription="Create a new document." ma:contentTypeScope="" ma:versionID="267a59458851dab0482160af8eec1c31">
  <xsd:schema xmlns:xsd="http://www.w3.org/2001/XMLSchema" xmlns:xs="http://www.w3.org/2001/XMLSchema" xmlns:p="http://schemas.microsoft.com/office/2006/metadata/properties" xmlns:ns2="716e92ee-067c-4123-b857-9fcfec5ba5d7" xmlns:ns3="53ea814b-b72e-4468-9a28-c2a67e187b45" targetNamespace="http://schemas.microsoft.com/office/2006/metadata/properties" ma:root="true" ma:fieldsID="5c0d058ed1dafbd7ff6f3a97c97311c0" ns2:_="" ns3:_="">
    <xsd:import namespace="716e92ee-067c-4123-b857-9fcfec5ba5d7"/>
    <xsd:import namespace="53ea814b-b72e-4468-9a28-c2a67e187b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6e92ee-067c-4123-b857-9fcfec5ba5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713721c-583c-446d-b32e-9e020801add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ea814b-b72e-4468-9a28-c2a67e187b4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1e8acfb-6294-4cb6-81a1-17ebc32aeaf7}" ma:internalName="TaxCatchAll" ma:showField="CatchAllData" ma:web="53ea814b-b72e-4468-9a28-c2a67e187b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59086DB-1DC0-48DE-885F-0AE250A4C864}">
  <ds:schemaRefs>
    <ds:schemaRef ds:uri="53ea814b-b72e-4468-9a28-c2a67e187b45"/>
    <ds:schemaRef ds:uri="http://schemas.openxmlformats.org/package/2006/metadata/core-properties"/>
    <ds:schemaRef ds:uri="http://purl.org/dc/terms/"/>
    <ds:schemaRef ds:uri="716e92ee-067c-4123-b857-9fcfec5ba5d7"/>
    <ds:schemaRef ds:uri="http://purl.org/dc/dcmitype/"/>
    <ds:schemaRef ds:uri="http://schemas.microsoft.com/office/2006/metadata/properties"/>
    <ds:schemaRef ds:uri="http://purl.org/dc/elements/1.1/"/>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D9A8B41-4D9B-4B87-BEC0-FE45019DBC87}">
  <ds:schemaRefs>
    <ds:schemaRef ds:uri="http://schemas.microsoft.com/sharepoint/v3/contenttype/forms"/>
  </ds:schemaRefs>
</ds:datastoreItem>
</file>

<file path=customXml/itemProps3.xml><?xml version="1.0" encoding="utf-8"?>
<ds:datastoreItem xmlns:ds="http://schemas.openxmlformats.org/officeDocument/2006/customXml" ds:itemID="{818E565B-2CB5-4533-BA4B-F7075100C6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6e92ee-067c-4123-b857-9fcfec5ba5d7"/>
    <ds:schemaRef ds:uri="53ea814b-b72e-4468-9a28-c2a67e187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166</TotalTime>
  <Words>246</Words>
  <Application>Microsoft Office PowerPoint</Application>
  <PresentationFormat>Widescreen</PresentationFormat>
  <Paragraphs>28</Paragraphs>
  <Slides>12</Slides>
  <Notes>12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Hope Nottingham</vt:lpstr>
      <vt:lpstr>Have you ever felt hungry?</vt:lpstr>
      <vt:lpstr>PowerPoint Presentation</vt:lpstr>
      <vt:lpstr>Our food banks are places  where people  who are  struggling to  afford food  can come to  get an  emergency  food parcel.</vt:lpstr>
      <vt:lpstr>PowerPoint Presentation</vt:lpstr>
      <vt:lpstr>Why do people need help from food banks?</vt:lpstr>
      <vt:lpstr>PowerPoint Presentation</vt:lpstr>
      <vt:lpstr>All the food we give to people is kindly donated to us.</vt:lpstr>
      <vt:lpstr>It is then sorted, dated and packed into parcels by our amazing volunteers…</vt:lpstr>
      <vt:lpstr>So what goes into a food parcel?</vt:lpstr>
      <vt:lpstr>How else can I help people?</vt:lpstr>
      <vt:lpstr>Thank you for all your support and donations.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Hope Nottingham</dc:title>
  <dc:creator>Iain A</dc:creator>
  <cp:lastModifiedBy>Iain Anderson</cp:lastModifiedBy>
  <cp:revision>701</cp:revision>
  <dcterms:created xsi:type="dcterms:W3CDTF">2021-10-12T12:50:16Z</dcterms:created>
  <dcterms:modified xsi:type="dcterms:W3CDTF">2024-08-16T13:43:40Z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0x010100BF9958D954F38E46BF9E18541020F36C</vt:lpwstr>
  </property>
  <property fmtid="{D5CDD505-2E9C-101B-9397-08002B2CF9AE}" pid="3" name="MediaServiceImageTags">
    <vt:lpwstr/>
  </property>
</Properties>
</file>